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0D8BF6-8A42-4F8D-B2A4-57000CF92186}">
  <a:tblStyle styleId="{990D8BF6-8A42-4F8D-B2A4-57000CF92186}" styleName="Table_0">
    <a:wholeTbl>
      <a:tcTxStyle b="off" i="off">
        <a:font>
          <a:latin typeface="Amazon Ember"/>
          <a:ea typeface="Amazon Ember"/>
          <a:cs typeface="Amazon Ember"/>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5E7ED"/>
          </a:solidFill>
        </a:fill>
      </a:tcStyle>
    </a:wholeTbl>
    <a:band1H>
      <a:tcTxStyle/>
      <a:tcStyle>
        <a:fill>
          <a:solidFill>
            <a:srgbClr val="EBCBD9"/>
          </a:solidFill>
        </a:fill>
      </a:tcStyle>
    </a:band1H>
    <a:band2H>
      <a:tcTxStyle/>
    </a:band2H>
    <a:band1V>
      <a:tcTxStyle/>
      <a:tcStyle>
        <a:fill>
          <a:solidFill>
            <a:srgbClr val="EBCBD9"/>
          </a:solidFill>
        </a:fill>
      </a:tcStyle>
    </a:band1V>
    <a:band2V>
      <a:tcTxStyle/>
    </a:band2V>
    <a:lastCol>
      <a:tcTxStyle b="on" i="off">
        <a:font>
          <a:latin typeface="Amazon Ember"/>
          <a:ea typeface="Amazon Ember"/>
          <a:cs typeface="Amazon Ember"/>
        </a:font>
        <a:schemeClr val="lt1"/>
      </a:tcTxStyle>
      <a:tcStyle>
        <a:fill>
          <a:solidFill>
            <a:schemeClr val="accent5"/>
          </a:solidFill>
        </a:fill>
      </a:tcStyle>
    </a:lastCol>
    <a:firstCol>
      <a:tcTxStyle b="on" i="off">
        <a:font>
          <a:latin typeface="Amazon Ember"/>
          <a:ea typeface="Amazon Ember"/>
          <a:cs typeface="Amazon Ember"/>
        </a:font>
        <a:schemeClr val="lt1"/>
      </a:tcTxStyle>
      <a:tcStyle>
        <a:fill>
          <a:solidFill>
            <a:schemeClr val="accent5"/>
          </a:solidFill>
        </a:fill>
      </a:tcStyle>
    </a:firstCol>
    <a:lastRow>
      <a:tcTxStyle b="on" i="off">
        <a:font>
          <a:latin typeface="Amazon Ember"/>
          <a:ea typeface="Amazon Ember"/>
          <a:cs typeface="Amazon Ember"/>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Amazon Ember"/>
          <a:ea typeface="Amazon Ember"/>
          <a:cs typeface="Amazon Ember"/>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 styleId="{FAE7A8C9-75AB-4D71-920D-80392079B433}" styleName="Table_1">
    <a:wholeTbl>
      <a:tcTxStyle b="off" i="off">
        <a:font>
          <a:latin typeface="Amazon Ember"/>
          <a:ea typeface="Amazon Ember"/>
          <a:cs typeface="Amazon Ember"/>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8F1"/>
          </a:solidFill>
        </a:fill>
      </a:tcStyle>
    </a:wholeTbl>
    <a:band1H>
      <a:tcTxStyle/>
      <a:tcStyle>
        <a:fill>
          <a:solidFill>
            <a:srgbClr val="CFCEE2"/>
          </a:solidFill>
        </a:fill>
      </a:tcStyle>
    </a:band1H>
    <a:band2H>
      <a:tcTxStyle/>
    </a:band2H>
    <a:band1V>
      <a:tcTxStyle/>
      <a:tcStyle>
        <a:fill>
          <a:solidFill>
            <a:srgbClr val="CFCEE2"/>
          </a:solidFill>
        </a:fill>
      </a:tcStyle>
    </a:band1V>
    <a:band2V>
      <a:tcTxStyle/>
    </a:band2V>
    <a:lastCol>
      <a:tcTxStyle b="on" i="off">
        <a:font>
          <a:latin typeface="Amazon Ember"/>
          <a:ea typeface="Amazon Ember"/>
          <a:cs typeface="Amazon Ember"/>
        </a:font>
        <a:schemeClr val="lt1"/>
      </a:tcTxStyle>
      <a:tcStyle>
        <a:fill>
          <a:solidFill>
            <a:schemeClr val="accent6"/>
          </a:solidFill>
        </a:fill>
      </a:tcStyle>
    </a:lastCol>
    <a:firstCol>
      <a:tcTxStyle b="on" i="off">
        <a:font>
          <a:latin typeface="Amazon Ember"/>
          <a:ea typeface="Amazon Ember"/>
          <a:cs typeface="Amazon Ember"/>
        </a:font>
        <a:schemeClr val="lt1"/>
      </a:tcTxStyle>
      <a:tcStyle>
        <a:fill>
          <a:solidFill>
            <a:schemeClr val="accent6"/>
          </a:solidFill>
        </a:fill>
      </a:tcStyle>
    </a:firstCol>
    <a:lastRow>
      <a:tcTxStyle b="on" i="off">
        <a:font>
          <a:latin typeface="Amazon Ember"/>
          <a:ea typeface="Amazon Ember"/>
          <a:cs typeface="Amazon Ember"/>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Amazon Ember"/>
          <a:ea typeface="Amazon Ember"/>
          <a:cs typeface="Amazon Ember"/>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access-control-block-public-access.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Versioning.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object-lock-overview.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UsingEncryption.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serv-side-encryption.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kms/" TargetMode="External"/><Relationship Id="rId3" Type="http://schemas.openxmlformats.org/officeDocument/2006/relationships/hyperlink" Target="https://docs.aws.amazon.com/kms/latest/developerguide/service-integration.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userguide/PresignedUrlUploadObject.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blogs/security/how-to-securely-provide-database-credentials-to-lambda-functions-by-using-aws-secrets-manage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f108f31744_1_48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f108f31744_1_48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Welcome to the Protecting Data in Your Application module.</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f108f31744_1_54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1f108f31744_1_54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It's important to encrypt data at rest. This ensures the security of the data even if an unauthorized party gains access to it. Encrypting data at rest makes it much more difficult for attackers to compromise data, even if they can compromise an endpoint. Also, you might need to protect your data at rest due to business or compliance requirements.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The following list identifies the most common issues that make it necessary to protect your data at rest. The list also describes how to protect against each issue:</a:t>
            </a:r>
            <a:endParaRPr sz="1200"/>
          </a:p>
          <a:p>
            <a:pPr indent="-158750" lvl="0" marL="152400" marR="0" rtl="0" algn="l">
              <a:spcBef>
                <a:spcPts val="0"/>
              </a:spcBef>
              <a:spcAft>
                <a:spcPts val="0"/>
              </a:spcAft>
              <a:buClr>
                <a:srgbClr val="000000"/>
              </a:buClr>
              <a:buSzPts val="1100"/>
              <a:buFont typeface="Arial"/>
              <a:buChar char="•"/>
            </a:pPr>
            <a:r>
              <a:rPr b="1" lang="en" sz="1200">
                <a:solidFill>
                  <a:srgbClr val="000000"/>
                </a:solidFill>
                <a:latin typeface="Calibri"/>
                <a:ea typeface="Calibri"/>
                <a:cs typeface="Calibri"/>
                <a:sym typeface="Calibri"/>
              </a:rPr>
              <a:t>Information disclosure: </a:t>
            </a:r>
            <a:r>
              <a:rPr lang="en" sz="1200">
                <a:solidFill>
                  <a:srgbClr val="000000"/>
                </a:solidFill>
                <a:latin typeface="Calibri"/>
                <a:ea typeface="Calibri"/>
                <a:cs typeface="Calibri"/>
                <a:sym typeface="Calibri"/>
              </a:rPr>
              <a:t>Limit the number of users who can access data, and use policies to manage access to resources. Use encryption to protect confidential data.</a:t>
            </a:r>
            <a:endParaRPr sz="1200"/>
          </a:p>
          <a:p>
            <a:pPr indent="-158750" lvl="0" marL="152400" marR="0" rtl="0" algn="l">
              <a:spcBef>
                <a:spcPts val="0"/>
              </a:spcBef>
              <a:spcAft>
                <a:spcPts val="0"/>
              </a:spcAft>
              <a:buClr>
                <a:srgbClr val="000000"/>
              </a:buClr>
              <a:buSzPts val="1100"/>
              <a:buFont typeface="Arial"/>
              <a:buChar char="•"/>
            </a:pPr>
            <a:r>
              <a:rPr b="1" lang="en" sz="1200">
                <a:solidFill>
                  <a:srgbClr val="000000"/>
                </a:solidFill>
                <a:latin typeface="Calibri"/>
                <a:ea typeface="Calibri"/>
                <a:cs typeface="Calibri"/>
                <a:sym typeface="Calibri"/>
              </a:rPr>
              <a:t>Data integrity compromise: </a:t>
            </a:r>
            <a:r>
              <a:rPr lang="en" sz="1200">
                <a:solidFill>
                  <a:srgbClr val="000000"/>
                </a:solidFill>
                <a:latin typeface="Calibri"/>
                <a:ea typeface="Calibri"/>
                <a:cs typeface="Calibri"/>
                <a:sym typeface="Calibri"/>
              </a:rPr>
              <a:t>Use resource permissions to limit the scope of users who can modify data. Implement digital signature and encryption. Restore data from backup, or, in the case of Amazon S3, from a previous object version.</a:t>
            </a:r>
            <a:endParaRPr sz="1200"/>
          </a:p>
          <a:p>
            <a:pPr indent="-158750" lvl="0" marL="152400" marR="0" rtl="0" algn="l">
              <a:spcBef>
                <a:spcPts val="0"/>
              </a:spcBef>
              <a:spcAft>
                <a:spcPts val="0"/>
              </a:spcAft>
              <a:buClr>
                <a:srgbClr val="000000"/>
              </a:buClr>
              <a:buSzPts val="1100"/>
              <a:buFont typeface="Arial"/>
              <a:buChar char="•"/>
            </a:pPr>
            <a:r>
              <a:rPr b="1" lang="en" sz="1200">
                <a:solidFill>
                  <a:srgbClr val="000000"/>
                </a:solidFill>
                <a:latin typeface="Calibri"/>
                <a:ea typeface="Calibri"/>
                <a:cs typeface="Calibri"/>
                <a:sym typeface="Calibri"/>
              </a:rPr>
              <a:t>Accidental or malicious deletion: </a:t>
            </a:r>
            <a:r>
              <a:rPr lang="en" sz="1200">
                <a:solidFill>
                  <a:srgbClr val="000000"/>
                </a:solidFill>
                <a:latin typeface="Calibri"/>
                <a:ea typeface="Calibri"/>
                <a:cs typeface="Calibri"/>
                <a:sym typeface="Calibri"/>
              </a:rPr>
              <a:t>Use the correct permissions and the principle of least privilege. Restore data from backup, or, in the case of Amazon S3, from a previous object version.</a:t>
            </a:r>
            <a:endParaRPr sz="1200"/>
          </a:p>
          <a:p>
            <a:pPr indent="-158750" lvl="0" marL="152400" marR="0" rtl="0" algn="l">
              <a:spcBef>
                <a:spcPts val="0"/>
              </a:spcBef>
              <a:spcAft>
                <a:spcPts val="0"/>
              </a:spcAft>
              <a:buClr>
                <a:srgbClr val="000000"/>
              </a:buClr>
              <a:buSzPts val="1100"/>
              <a:buFont typeface="Arial"/>
              <a:buChar char="•"/>
            </a:pPr>
            <a:r>
              <a:rPr b="1" lang="en" sz="1200">
                <a:solidFill>
                  <a:srgbClr val="000000"/>
                </a:solidFill>
                <a:latin typeface="Calibri"/>
                <a:ea typeface="Calibri"/>
                <a:cs typeface="Calibri"/>
                <a:sym typeface="Calibri"/>
              </a:rPr>
              <a:t>System, hardware, and software availability: </a:t>
            </a:r>
            <a:r>
              <a:rPr lang="en" sz="1200">
                <a:solidFill>
                  <a:srgbClr val="000000"/>
                </a:solidFill>
                <a:latin typeface="Calibri"/>
                <a:ea typeface="Calibri"/>
                <a:cs typeface="Calibri"/>
                <a:sym typeface="Calibri"/>
              </a:rPr>
              <a:t>In the case of a system failure or natural disaster, restore your data from replicas.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f108f31744_1_55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1f108f31744_1_55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By default, all Amazon S3 resources—buckets, objects, and related subresources (for example, lifecycle configuration and website configuration)—are private. Only the resource owner, the AWS account that created it, can access the resource. The resource owner can grant access permissions to others by writing an access policy.</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You can modify bucket policies to allow additional access, and AWS provides a number of tools to configure buckets for a wide variety of workloads. For example, the S3 Block Public Access feature acts as an additional layer of protection to prevent accidental exposure of data.</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In addition, consider encrypting data at rest in Amazon S3.</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f108f31744_1_56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1f108f31744_1_562:notes"/>
          <p:cNvSpPr txBox="1"/>
          <p:nvPr>
            <p:ph idx="1" type="body"/>
          </p:nvPr>
        </p:nvSpPr>
        <p:spPr>
          <a:xfrm>
            <a:off x="280147" y="3463635"/>
            <a:ext cx="6275294" cy="4966172"/>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Note:</a:t>
            </a:r>
            <a:r>
              <a:rPr b="0" lang="en" sz="1200">
                <a:solidFill>
                  <a:srgbClr val="000000"/>
                </a:solidFill>
                <a:latin typeface="Calibri"/>
                <a:ea typeface="Calibri"/>
                <a:cs typeface="Calibri"/>
                <a:sym typeface="Calibri"/>
              </a:rPr>
              <a:t> In the tables on the slide, N/A means not applicable because the policy doesn't specify permissions for that particular action.</a:t>
            </a:r>
            <a:endParaRPr b="1" sz="12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b="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lang="en" sz="1200">
                <a:solidFill>
                  <a:srgbClr val="000000"/>
                </a:solidFill>
                <a:latin typeface="Calibri"/>
                <a:ea typeface="Calibri"/>
                <a:cs typeface="Calibri"/>
                <a:sym typeface="Calibri"/>
              </a:rPr>
              <a:t>Amazon S3 supports two types of access control mechanisms: identity based (or user based) and resource based.</a:t>
            </a:r>
            <a:endParaRPr sz="1200"/>
          </a:p>
          <a:p>
            <a:pPr indent="0" lvl="0" marL="0" marR="0" rtl="0" algn="l">
              <a:spcBef>
                <a:spcPts val="0"/>
              </a:spcBef>
              <a:spcAft>
                <a:spcPts val="0"/>
              </a:spcAft>
              <a:buClr>
                <a:schemeClr val="dk1"/>
              </a:buClr>
              <a:buSzPts val="1100"/>
              <a:buFont typeface="Calibri"/>
              <a:buNone/>
            </a:pPr>
            <a:r>
              <a:t/>
            </a:r>
            <a:endParaRPr b="0"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b="0" lang="en" sz="1200">
                <a:solidFill>
                  <a:srgbClr val="000000"/>
                </a:solidFill>
                <a:latin typeface="Calibri"/>
                <a:ea typeface="Calibri"/>
                <a:cs typeface="Calibri"/>
                <a:sym typeface="Calibri"/>
              </a:rPr>
              <a:t>What are the differences between identity-based and resource-based policies? They are nearly identical in appearance and function, but have some slight syntax differences. The biggest difference is where they are applied.</a:t>
            </a:r>
            <a:r>
              <a:rPr b="0" i="0" lang="en" sz="1200">
                <a:solidFill>
                  <a:srgbClr val="000000"/>
                </a:solidFill>
                <a:latin typeface="Calibri"/>
                <a:ea typeface="Calibri"/>
                <a:cs typeface="Calibri"/>
                <a:sym typeface="Calibri"/>
              </a:rPr>
              <a:t> </a:t>
            </a:r>
            <a:r>
              <a:rPr b="0" i="1" lang="en" sz="1200">
                <a:solidFill>
                  <a:srgbClr val="000000"/>
                </a:solidFill>
                <a:latin typeface="Calibri"/>
                <a:ea typeface="Calibri"/>
                <a:cs typeface="Calibri"/>
                <a:sym typeface="Calibri"/>
              </a:rPr>
              <a:t>Identity-based permissions </a:t>
            </a:r>
            <a:r>
              <a:rPr b="0" lang="en" sz="1200">
                <a:solidFill>
                  <a:srgbClr val="000000"/>
                </a:solidFill>
                <a:latin typeface="Calibri"/>
                <a:ea typeface="Calibri"/>
                <a:cs typeface="Calibri"/>
                <a:sym typeface="Calibri"/>
              </a:rPr>
              <a:t>are attached to an AWS Identity and Access Management (IAM) user and indicate what the user is permitted to do. </a:t>
            </a:r>
            <a:r>
              <a:rPr b="0" i="1" lang="en" sz="1200">
                <a:solidFill>
                  <a:srgbClr val="000000"/>
                </a:solidFill>
                <a:latin typeface="Calibri"/>
                <a:ea typeface="Calibri"/>
                <a:cs typeface="Calibri"/>
                <a:sym typeface="Calibri"/>
              </a:rPr>
              <a:t>Resource-based permissions </a:t>
            </a:r>
            <a:r>
              <a:rPr b="0" lang="en" sz="1200">
                <a:solidFill>
                  <a:srgbClr val="000000"/>
                </a:solidFill>
                <a:latin typeface="Calibri"/>
                <a:ea typeface="Calibri"/>
                <a:cs typeface="Calibri"/>
                <a:sym typeface="Calibri"/>
              </a:rPr>
              <a:t>are attached to a resource and indicate what a specified user (or group of users) is permitted to do with the resource. </a:t>
            </a:r>
            <a:r>
              <a:rPr b="0" i="0" lang="en" sz="1100">
                <a:solidFill>
                  <a:schemeClr val="dk1"/>
                </a:solidFill>
                <a:latin typeface="Calibri"/>
                <a:ea typeface="Calibri"/>
                <a:cs typeface="Calibri"/>
                <a:sym typeface="Calibri"/>
              </a:rPr>
              <a:t>For example, you can attach resource-based policies to S3 buckets, virtual private cloud (VPC) endpoints, and AWS Key Management Service (AWS KMS) encryption keys. </a:t>
            </a:r>
            <a:r>
              <a:rPr b="0" lang="en" sz="1200">
                <a:solidFill>
                  <a:srgbClr val="000000"/>
                </a:solidFill>
                <a:latin typeface="Calibri"/>
                <a:ea typeface="Calibri"/>
                <a:cs typeface="Calibri"/>
                <a:sym typeface="Calibri"/>
              </a:rPr>
              <a:t>Resource-based policies are a way to restrict access on a resource basis.</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In the example on the slide, an IAM user named Bob has an identity-based policy attached. The policy allows him to use the GET, PUT, and LIST APIs for bucket X. However, the resource-based policy for bucket X allows him to use GET and LIST, and denies the ability to use PUT. This means that Bob cannot PUT objects into bucket X, even though his identity-based policy allows it.</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bucket Y, Bob's identity-based policy allows the LIST action. The policy does not explicitly allow or deny the GET and PUT actions on bucket Y. The resource-based policy for bucket Y allows him to use GET and LIST, but does not specify the PUT action. Therefore, Bob can read objects from the bucket, even though his identity-based policy doesn't explicitly allow it.</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For some AWS services, you can grant cross-account access to your resources by putting a policy directly on the resource that you want to share, instead of using a role as a proxy. The resource that you want to share must support resource-based policies. The policy specifies who (as a list of AWS account IDs) can access that resource.</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a:solidFill>
                  <a:schemeClr val="dk1"/>
                </a:solidFill>
                <a:latin typeface="Calibri"/>
                <a:ea typeface="Calibri"/>
                <a:cs typeface="Calibri"/>
                <a:sym typeface="Calibri"/>
              </a:rPr>
              <a:t>In addition to IAM and bucket policies, Amazon S3 supports a permissions mechanism known as an </a:t>
            </a:r>
            <a:r>
              <a:rPr b="0" i="1" lang="en" sz="1100">
                <a:solidFill>
                  <a:schemeClr val="dk1"/>
                </a:solidFill>
                <a:latin typeface="Calibri"/>
                <a:ea typeface="Calibri"/>
                <a:cs typeface="Calibri"/>
                <a:sym typeface="Calibri"/>
              </a:rPr>
              <a:t>access control list (ACL)</a:t>
            </a:r>
            <a:r>
              <a:rPr b="0" i="0" lang="en" sz="1100">
                <a:solidFill>
                  <a:schemeClr val="dk1"/>
                </a:solidFill>
                <a:latin typeface="Calibri"/>
                <a:ea typeface="Calibri"/>
                <a:cs typeface="Calibri"/>
                <a:sym typeface="Calibri"/>
              </a:rPr>
              <a:t>. An ACL is independent of IAM policies and permissions, but can be used in combination with them. However, </a:t>
            </a:r>
            <a:r>
              <a:rPr b="0" i="0" lang="en" sz="1100">
                <a:solidFill>
                  <a:srgbClr val="000000"/>
                </a:solidFill>
                <a:latin typeface="Calibri"/>
                <a:ea typeface="Calibri"/>
                <a:cs typeface="Calibri"/>
                <a:sym typeface="Calibri"/>
              </a:rPr>
              <a:t>a</a:t>
            </a:r>
            <a:r>
              <a:rPr b="0" i="0" lang="en" sz="1100">
                <a:solidFill>
                  <a:schemeClr val="dk1"/>
                </a:solidFill>
                <a:latin typeface="Calibri"/>
                <a:ea typeface="Calibri"/>
                <a:cs typeface="Calibri"/>
                <a:sym typeface="Calibri"/>
              </a:rPr>
              <a:t> majority of modern use cases in Amazon S3 no longer require the use of ACLs. AWS recommends that you disable ACLs except in unusual circumstances where you need to control access for each object individually. </a:t>
            </a:r>
            <a:r>
              <a:rPr lang="en" sz="1200"/>
              <a:t>With ACLs disabled, the S3 bucket policy becomes the sole audit surface</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f108f31744_1_57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1f108f31744_1_57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Encrypting data at rest makes it more difficult for attackers to compromise data.</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Data stored in Amazon S3 is private by default and requires AWS credentials for access.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Amazon S3 supports two types of access control mechanisms:</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Identity based (or user based)</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Resource based</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f108f31744_1_58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1f108f31744_1_58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covers </a:t>
            </a:r>
            <a:r>
              <a:rPr lang="en" sz="1200"/>
              <a:t>Amazon S3 protection features</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f108f31744_1_59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1f108f31744_1_590:notes"/>
          <p:cNvSpPr txBox="1"/>
          <p:nvPr>
            <p:ph idx="1" type="body"/>
          </p:nvPr>
        </p:nvSpPr>
        <p:spPr>
          <a:xfrm>
            <a:off x="280147" y="3463636"/>
            <a:ext cx="6275294" cy="4769380"/>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Amazon S3 provides a number of security features to consider as you develop and implement your own security policies. Amazon S3 provides the Block Public Access feature to help you manage public access to S3 resources. By default, new buckets and objects don't allow public access, but users can modify bucket policies or object permissions to allow public access. S3 Block Public Access provides settings that override these policies and permissions so that you can limit public access to these resources.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This feature provides four settings:</a:t>
            </a:r>
            <a:endParaRPr sz="1200"/>
          </a:p>
          <a:p>
            <a:pPr indent="-209550" lvl="0" marL="203200" marR="0" rtl="0" algn="l">
              <a:lnSpc>
                <a:spcPct val="100000"/>
              </a:lnSpc>
              <a:spcBef>
                <a:spcPts val="0"/>
              </a:spcBef>
              <a:spcAft>
                <a:spcPts val="0"/>
              </a:spcAft>
              <a:buClr>
                <a:srgbClr val="000000"/>
              </a:buClr>
              <a:buSzPts val="1100"/>
              <a:buFont typeface="Arial"/>
              <a:buChar char="•"/>
            </a:pPr>
            <a:r>
              <a:rPr b="1" i="0" lang="en" sz="1200">
                <a:solidFill>
                  <a:srgbClr val="000000"/>
                </a:solidFill>
                <a:latin typeface="Calibri"/>
                <a:ea typeface="Calibri"/>
                <a:cs typeface="Calibri"/>
                <a:sym typeface="Calibri"/>
              </a:rPr>
              <a:t>BlockPublicAcls: </a:t>
            </a:r>
            <a:r>
              <a:rPr b="0" i="0" lang="en" sz="1200">
                <a:solidFill>
                  <a:srgbClr val="000000"/>
                </a:solidFill>
                <a:latin typeface="Calibri"/>
                <a:ea typeface="Calibri"/>
                <a:cs typeface="Calibri"/>
                <a:sym typeface="Calibri"/>
              </a:rPr>
              <a:t>Prevent any new operations to make buckets or objects public through bucket or object ACLs. Existing policies and ACLs for buckets and objects are not modified.</a:t>
            </a:r>
            <a:endParaRPr b="0" i="0" sz="1200">
              <a:solidFill>
                <a:srgbClr val="000000"/>
              </a:solidFill>
              <a:latin typeface="Calibri"/>
              <a:ea typeface="Calibri"/>
              <a:cs typeface="Calibri"/>
              <a:sym typeface="Calibri"/>
            </a:endParaRPr>
          </a:p>
          <a:p>
            <a:pPr indent="-209550" lvl="0" marL="203200" marR="0" rtl="0" algn="l">
              <a:lnSpc>
                <a:spcPct val="100000"/>
              </a:lnSpc>
              <a:spcBef>
                <a:spcPts val="0"/>
              </a:spcBef>
              <a:spcAft>
                <a:spcPts val="0"/>
              </a:spcAft>
              <a:buClr>
                <a:schemeClr val="dk1"/>
              </a:buClr>
              <a:buSzPts val="1100"/>
              <a:buFont typeface="Arial"/>
              <a:buChar char="•"/>
            </a:pPr>
            <a:r>
              <a:rPr b="1" i="0" lang="en" sz="1100">
                <a:solidFill>
                  <a:schemeClr val="dk1"/>
                </a:solidFill>
                <a:latin typeface="Calibri"/>
                <a:ea typeface="Calibri"/>
                <a:cs typeface="Calibri"/>
                <a:sym typeface="Calibri"/>
              </a:rPr>
              <a:t>IgnorePublicAcls:</a:t>
            </a:r>
            <a:r>
              <a:rPr b="0" i="0" lang="en" sz="1100">
                <a:solidFill>
                  <a:schemeClr val="dk1"/>
                </a:solidFill>
                <a:latin typeface="Calibri"/>
                <a:ea typeface="Calibri"/>
                <a:cs typeface="Calibri"/>
                <a:sym typeface="Calibri"/>
              </a:rPr>
              <a:t> Ignore all public ACLs on a bucket and any objects that it contains.</a:t>
            </a:r>
            <a:endParaRPr b="0" i="0" sz="1100">
              <a:solidFill>
                <a:schemeClr val="dk1"/>
              </a:solidFill>
              <a:latin typeface="Calibri"/>
              <a:ea typeface="Calibri"/>
              <a:cs typeface="Calibri"/>
              <a:sym typeface="Calibri"/>
            </a:endParaRPr>
          </a:p>
          <a:p>
            <a:pPr indent="-209550" lvl="0" marL="203200" marR="0" rtl="0" algn="l">
              <a:spcBef>
                <a:spcPts val="0"/>
              </a:spcBef>
              <a:spcAft>
                <a:spcPts val="0"/>
              </a:spcAft>
              <a:buClr>
                <a:schemeClr val="dk1"/>
              </a:buClr>
              <a:buSzPts val="1100"/>
              <a:buFont typeface="Arial"/>
              <a:buChar char="•"/>
            </a:pPr>
            <a:r>
              <a:rPr b="1" i="0" lang="en" sz="1100">
                <a:solidFill>
                  <a:schemeClr val="dk1"/>
                </a:solidFill>
                <a:latin typeface="Calibri"/>
                <a:ea typeface="Calibri"/>
                <a:cs typeface="Calibri"/>
                <a:sym typeface="Calibri"/>
              </a:rPr>
              <a:t>BlockPublicPolicy: </a:t>
            </a:r>
            <a:r>
              <a:rPr b="0" i="0" lang="en" sz="1100">
                <a:solidFill>
                  <a:schemeClr val="dk1"/>
                </a:solidFill>
                <a:latin typeface="Calibri"/>
                <a:ea typeface="Calibri"/>
                <a:cs typeface="Calibri"/>
                <a:sym typeface="Calibri"/>
              </a:rPr>
              <a:t>Reject calls to PUT a bucket policy if the specified bucket policy allows public access. (Enabling this setting doesn't affect existing bucket policies.)</a:t>
            </a:r>
            <a:endParaRPr b="0" i="0" sz="1100">
              <a:solidFill>
                <a:schemeClr val="dk1"/>
              </a:solidFill>
              <a:latin typeface="Calibri"/>
              <a:ea typeface="Calibri"/>
              <a:cs typeface="Calibri"/>
              <a:sym typeface="Calibri"/>
            </a:endParaRPr>
          </a:p>
          <a:p>
            <a:pPr indent="-209550" lvl="0" marL="203200" marR="0" rtl="0" algn="l">
              <a:spcBef>
                <a:spcPts val="0"/>
              </a:spcBef>
              <a:spcAft>
                <a:spcPts val="0"/>
              </a:spcAft>
              <a:buClr>
                <a:schemeClr val="dk1"/>
              </a:buClr>
              <a:buSzPts val="1100"/>
              <a:buFont typeface="Arial"/>
              <a:buChar char="•"/>
            </a:pPr>
            <a:r>
              <a:rPr b="1" i="0" lang="en" sz="1100">
                <a:solidFill>
                  <a:schemeClr val="dk1"/>
                </a:solidFill>
                <a:latin typeface="Calibri"/>
                <a:ea typeface="Calibri"/>
                <a:cs typeface="Calibri"/>
                <a:sym typeface="Calibri"/>
              </a:rPr>
              <a:t>RestrictPublicBuckets:</a:t>
            </a:r>
            <a:r>
              <a:rPr b="0" i="0" lang="en" sz="1100">
                <a:solidFill>
                  <a:schemeClr val="dk1"/>
                </a:solidFill>
                <a:latin typeface="Calibri"/>
                <a:ea typeface="Calibri"/>
                <a:cs typeface="Calibri"/>
                <a:sym typeface="Calibri"/>
              </a:rPr>
              <a:t> Restrict access to a bucket with a public policy to only AWS services and authorized users within the bucket owner's account.</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These settings are independent and can be used in any combination. You can apply each setting to an access point, a bucket, or an entire AWS account. You cannot apply these settings on a per-object basis. If the block public access settings for the access point, bucket, or account differ, then Amazon S3 applies the most restrictive combination of the access point, bucket, and account settings.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When Amazon S3 receives a request to access a bucket or an object, the service determines whether the bucket or the bucket owner's account has a block public access setting applied. If an existing block public access setting prohibits the requested access, Amazon S3 rejects the request.</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In addition to these settings, the Amazon S3 console highlights your publicly accessible buckets, indicates the source of public accessibility, and also warns you if changes to your bucket policies or bucket ACLs would make your bucket publicly accessible.</a:t>
            </a:r>
            <a:endParaRPr sz="1200"/>
          </a:p>
          <a:p>
            <a:pPr indent="0" lvl="0" marL="0" marR="0" rtl="0" algn="l">
              <a:lnSpc>
                <a:spcPct val="100000"/>
              </a:lnSpc>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For more information, see Blocking Public Access to Your Amazon S3 Storage in the </a:t>
            </a:r>
            <a:r>
              <a:rPr b="0" i="1" lang="en" sz="1200">
                <a:solidFill>
                  <a:srgbClr val="000000"/>
                </a:solidFill>
                <a:latin typeface="Calibri"/>
                <a:ea typeface="Calibri"/>
                <a:cs typeface="Calibri"/>
                <a:sym typeface="Calibri"/>
              </a:rPr>
              <a:t>Amazon Simple Storage Service </a:t>
            </a:r>
            <a:r>
              <a:rPr i="1" lang="en" sz="1200">
                <a:solidFill>
                  <a:srgbClr val="000000"/>
                </a:solidFill>
                <a:latin typeface="Calibri"/>
                <a:ea typeface="Calibri"/>
                <a:cs typeface="Calibri"/>
                <a:sym typeface="Calibri"/>
              </a:rPr>
              <a:t>User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https://docs.aws.amazon.com/AmazonS3/latest/userguide/access-control-block-public-access.html</a:t>
            </a:r>
            <a:r>
              <a:rPr lang="en" sz="1200">
                <a:solidFill>
                  <a:srgbClr val="000000"/>
                </a:solidFill>
                <a:latin typeface="Calibri"/>
                <a:ea typeface="Calibri"/>
                <a:cs typeface="Calibri"/>
                <a:sym typeface="Calibri"/>
              </a:rPr>
              <a:t>.</a:t>
            </a:r>
            <a:endParaRPr b="0" i="0" sz="120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f108f31744_1_60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1f108f31744_1_60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Another security feature to consider is Versioning. It is a</a:t>
            </a:r>
            <a:r>
              <a:rPr i="0" lang="en" sz="1200">
                <a:solidFill>
                  <a:srgbClr val="000000"/>
                </a:solidFill>
                <a:latin typeface="Calibri"/>
                <a:ea typeface="Calibri"/>
                <a:cs typeface="Calibri"/>
                <a:sym typeface="Calibri"/>
              </a:rPr>
              <a:t> method of keeping multiple variants of an object in the same bucket. With this feature, you can preserve, retrieve, and restore every version of every object stored in your buckets. By default, S3 Versioning is disabled on buckets, and you must explicitly enable it.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Versioning can help you to recover objects from accidental deletion or overwrite. For example, if you delete an object, instead of removing it permanently, Amazon S3 inserts a delete marker, which becomes the current object version. You can always restore the previous version. Overwriting an object results in a new object version in the bucket, but you can always restore the previous version.</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With versioning enabled, the most recently written version will be retrieved by default. You can retrieve older versions of an object by specifying the version in your request.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To customize your data retention approach and control storage costs, use object versioning with S3 Lifecycle.</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After you enable versioning for a bucket, you can't return it to an unversioned state. You can, however, suspend versioning on a bucket, which stops accruing new versions of the same object in a bucket. </a:t>
            </a:r>
            <a:r>
              <a:rPr b="0" i="0" lang="en" sz="1200" u="none" strike="noStrike">
                <a:solidFill>
                  <a:srgbClr val="000000"/>
                </a:solidFill>
                <a:latin typeface="Calibri"/>
                <a:ea typeface="Calibri"/>
                <a:cs typeface="Calibri"/>
                <a:sym typeface="Calibri"/>
              </a:rPr>
              <a:t>You might do this because you only want a single version of an object in a bucket. Or, you might not want to accrue charges for multiple versions. When you suspend versioning, existing objects in your bucket do not change.</a:t>
            </a:r>
            <a:endParaRPr sz="1200"/>
          </a:p>
          <a:p>
            <a:pPr indent="0" lvl="0" marL="0" rtl="0" algn="l">
              <a:spcBef>
                <a:spcPts val="0"/>
              </a:spcBef>
              <a:spcAft>
                <a:spcPts val="0"/>
              </a:spcAft>
              <a:buNone/>
            </a:pPr>
            <a:r>
              <a:t/>
            </a:r>
            <a:endParaRPr b="0" i="0" sz="12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 sz="1100" u="none" strike="noStrike">
                <a:solidFill>
                  <a:schemeClr val="dk1"/>
                </a:solidFill>
                <a:latin typeface="Calibri"/>
                <a:ea typeface="Calibri"/>
                <a:cs typeface="Calibri"/>
                <a:sym typeface="Calibri"/>
              </a:rPr>
              <a:t>When working with S3 Versioning in Amazon S3 buckets, you can optionally add another layer of security by enabling </a:t>
            </a:r>
            <a:r>
              <a:rPr b="0" i="1" lang="en" sz="1100" u="none" strike="noStrike">
                <a:solidFill>
                  <a:schemeClr val="dk1"/>
                </a:solidFill>
                <a:latin typeface="Calibri"/>
                <a:ea typeface="Calibri"/>
                <a:cs typeface="Calibri"/>
                <a:sym typeface="Calibri"/>
              </a:rPr>
              <a:t>multi-factor authentication (MFA) delete</a:t>
            </a:r>
            <a:r>
              <a:rPr b="0" i="0" lang="en" sz="1100" u="none" strike="noStrike">
                <a:solidFill>
                  <a:schemeClr val="dk1"/>
                </a:solidFill>
                <a:latin typeface="Calibri"/>
                <a:ea typeface="Calibri"/>
                <a:cs typeface="Calibri"/>
                <a:sym typeface="Calibri"/>
              </a:rPr>
              <a:t>. When you do this, the bucket owner must include two forms of authentication in any request to delete a version or change the versioning state of the bucket.</a:t>
            </a:r>
            <a:endParaRPr sz="1200"/>
          </a:p>
          <a:p>
            <a:pPr indent="0" lvl="0" marL="0" rtl="0" algn="l">
              <a:spcBef>
                <a:spcPts val="0"/>
              </a:spcBef>
              <a:spcAft>
                <a:spcPts val="0"/>
              </a:spcAft>
              <a:buNone/>
            </a:pPr>
            <a:r>
              <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 sz="1100" u="none" strike="noStrike">
                <a:solidFill>
                  <a:schemeClr val="dk1"/>
                </a:solidFill>
                <a:latin typeface="Calibri"/>
                <a:ea typeface="Calibri"/>
                <a:cs typeface="Calibri"/>
                <a:sym typeface="Calibri"/>
              </a:rPr>
              <a:t>For more information, see Using Versioning in S3 Buckets in the </a:t>
            </a:r>
            <a:r>
              <a:rPr b="0" i="1" lang="en" sz="1100" u="none" strike="noStrike">
                <a:solidFill>
                  <a:schemeClr val="dk1"/>
                </a:solidFill>
                <a:latin typeface="Calibri"/>
                <a:ea typeface="Calibri"/>
                <a:cs typeface="Calibri"/>
                <a:sym typeface="Calibri"/>
              </a:rPr>
              <a:t>Amazon Simple Storage Service </a:t>
            </a:r>
            <a:r>
              <a:rPr i="1" lang="en" sz="1200"/>
              <a:t>User Guide </a:t>
            </a:r>
            <a:r>
              <a:rPr lang="en" sz="1200"/>
              <a:t>at </a:t>
            </a:r>
            <a:r>
              <a:rPr lang="en" sz="1200" u="sng">
                <a:solidFill>
                  <a:schemeClr val="hlink"/>
                </a:solidFill>
                <a:hlinkClick r:id="rId2"/>
              </a:rPr>
              <a:t>https://docs.aws.amazon.com/AmazonS3/latest/userguide/Versioning.html</a:t>
            </a:r>
            <a:r>
              <a:rPr lang="en" sz="1200"/>
              <a:t>.</a:t>
            </a:r>
            <a:endParaRPr b="0" i="0" sz="1100" u="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f108f31744_1_60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1f108f31744_1_60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Finally, with Object Lock, you can store objects by using a </a:t>
            </a:r>
            <a:r>
              <a:rPr b="0" i="1" lang="en" sz="1200">
                <a:solidFill>
                  <a:srgbClr val="000000"/>
                </a:solidFill>
                <a:latin typeface="Calibri"/>
                <a:ea typeface="Calibri"/>
                <a:cs typeface="Calibri"/>
                <a:sym typeface="Calibri"/>
              </a:rPr>
              <a:t>write-once-read-many</a:t>
            </a:r>
            <a:r>
              <a:rPr b="0" i="0" lang="en" sz="1200">
                <a:solidFill>
                  <a:srgbClr val="000000"/>
                </a:solidFill>
                <a:latin typeface="Calibri"/>
                <a:ea typeface="Calibri"/>
                <a:cs typeface="Calibri"/>
                <a:sym typeface="Calibri"/>
              </a:rPr>
              <a:t> (WORM) model. This feature provides protection for scenarios where it's imperative that data is not changed or deleted. The feature can provide protection for a fixed amount of time or indefinitely. You can use Object Lock to meet regulatory requirements that require WORM storage, or add an extra layer of protection against object changes and deletion.</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Note that Object Lock works only in versioned buckets.</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Object Lock provides two ways to manage object retention: retention periods and legal holds. A </a:t>
            </a:r>
            <a:r>
              <a:rPr b="0" i="1" lang="en" sz="1200">
                <a:solidFill>
                  <a:srgbClr val="000000"/>
                </a:solidFill>
                <a:latin typeface="Calibri"/>
                <a:ea typeface="Calibri"/>
                <a:cs typeface="Calibri"/>
                <a:sym typeface="Calibri"/>
              </a:rPr>
              <a:t>retention period</a:t>
            </a:r>
            <a:r>
              <a:rPr b="0" i="0" lang="en" sz="1200">
                <a:solidFill>
                  <a:srgbClr val="000000"/>
                </a:solidFill>
                <a:latin typeface="Calibri"/>
                <a:ea typeface="Calibri"/>
                <a:cs typeface="Calibri"/>
                <a:sym typeface="Calibri"/>
              </a:rPr>
              <a:t> specifies a fixed period during which an object remains locked. During this period, your object is WORM-protected and can't be overwritten or deleted. A </a:t>
            </a:r>
            <a:r>
              <a:rPr b="0" i="1" lang="en" sz="1200">
                <a:solidFill>
                  <a:srgbClr val="000000"/>
                </a:solidFill>
                <a:latin typeface="Calibri"/>
                <a:ea typeface="Calibri"/>
                <a:cs typeface="Calibri"/>
                <a:sym typeface="Calibri"/>
              </a:rPr>
              <a:t>legal hold </a:t>
            </a:r>
            <a:r>
              <a:rPr b="0" i="0" lang="en" sz="1200">
                <a:solidFill>
                  <a:srgbClr val="000000"/>
                </a:solidFill>
                <a:latin typeface="Calibri"/>
                <a:ea typeface="Calibri"/>
                <a:cs typeface="Calibri"/>
                <a:sym typeface="Calibri"/>
              </a:rPr>
              <a:t>provides the same protection as a retention period but has no expiration date. Instead, a legal hold remains in place until you explicitly remove it.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You can configure Object Lock in one of two modes. In </a:t>
            </a:r>
            <a:r>
              <a:rPr b="0" i="1" lang="en" sz="1200">
                <a:solidFill>
                  <a:srgbClr val="000000"/>
                </a:solidFill>
                <a:latin typeface="Calibri"/>
                <a:ea typeface="Calibri"/>
                <a:cs typeface="Calibri"/>
                <a:sym typeface="Calibri"/>
              </a:rPr>
              <a:t>governance mode</a:t>
            </a:r>
            <a:r>
              <a:rPr b="0" i="0" lang="en" sz="1200">
                <a:solidFill>
                  <a:srgbClr val="000000"/>
                </a:solidFill>
                <a:latin typeface="Calibri"/>
                <a:ea typeface="Calibri"/>
                <a:cs typeface="Calibri"/>
                <a:sym typeface="Calibri"/>
              </a:rPr>
              <a:t>, users can't overwrite or delete an object version or alter its lock settings unless they have special permissions. If you require stronger immutability to comply with regulations, you can use compliance mode. In </a:t>
            </a:r>
            <a:r>
              <a:rPr b="0" i="1" lang="en" sz="1200">
                <a:solidFill>
                  <a:srgbClr val="000000"/>
                </a:solidFill>
                <a:latin typeface="Calibri"/>
                <a:ea typeface="Calibri"/>
                <a:cs typeface="Calibri"/>
                <a:sym typeface="Calibri"/>
              </a:rPr>
              <a:t>compliance mode</a:t>
            </a:r>
            <a:r>
              <a:rPr b="0" i="0" lang="en" sz="1200">
                <a:solidFill>
                  <a:srgbClr val="000000"/>
                </a:solidFill>
                <a:latin typeface="Calibri"/>
                <a:ea typeface="Calibri"/>
                <a:cs typeface="Calibri"/>
                <a:sym typeface="Calibri"/>
              </a:rPr>
              <a:t>, a protected object version can't be overwritten or deleted by any user, including the root user in your AWS account.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For more information, see How S3 Object Lock Works in the </a:t>
            </a:r>
            <a:r>
              <a:rPr b="0" i="1" lang="en" sz="1200">
                <a:solidFill>
                  <a:srgbClr val="000000"/>
                </a:solidFill>
                <a:latin typeface="Calibri"/>
                <a:ea typeface="Calibri"/>
                <a:cs typeface="Calibri"/>
                <a:sym typeface="Calibri"/>
              </a:rPr>
              <a:t>Amazon Simple Storage Service </a:t>
            </a:r>
            <a:r>
              <a:rPr i="1" lang="en" sz="1200">
                <a:solidFill>
                  <a:srgbClr val="000000"/>
                </a:solidFill>
                <a:latin typeface="Calibri"/>
                <a:ea typeface="Calibri"/>
                <a:cs typeface="Calibri"/>
                <a:sym typeface="Calibri"/>
              </a:rPr>
              <a:t>User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https://docs.aws.amazon.com/AmazonS3/latest/userguide/object-lock-overview.html</a:t>
            </a:r>
            <a:r>
              <a:rPr lang="en" sz="1200">
                <a:solidFill>
                  <a:srgbClr val="000000"/>
                </a:solidFill>
                <a:latin typeface="Calibri"/>
                <a:ea typeface="Calibri"/>
                <a:cs typeface="Calibri"/>
                <a:sym typeface="Calibri"/>
              </a:rPr>
              <a:t>.</a:t>
            </a:r>
            <a:endParaRPr b="0" i="0" sz="1200">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f108f31744_1_61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1f108f31744_1_61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Block Public Access ensures that objects never have public access, now and in the future. </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Versioning preserves, retrieves, and restores every version of every object stored in an S3 bucket.</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Object Lock prevents an object version from being deleted or overwritten for a fixed amount of time or indefinitely.</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f108f31744_1_62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1f108f31744_1_62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covers protection through encryption.</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f108f31744_1_49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1f108f31744_1_49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provides an introduction to the module.</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f108f31744_1_62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1f108f31744_1_62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Encryption works by using an algorithm with a key to convert plaintext data into unreadable data (ciphertext) that can only become readable again with the right key. For example, a simple phrase such </a:t>
            </a:r>
            <a:r>
              <a:rPr b="0" lang="en" sz="1200">
                <a:solidFill>
                  <a:srgbClr val="000000"/>
                </a:solidFill>
                <a:latin typeface="Calibri"/>
                <a:ea typeface="Calibri"/>
                <a:cs typeface="Calibri"/>
                <a:sym typeface="Calibri"/>
              </a:rPr>
              <a:t>as “Hello World!” might look like “1c28df2b595b4e30b7b07500963dc7c” when encrypted</a:t>
            </a:r>
            <a:r>
              <a:rPr lang="en" sz="1200">
                <a:solidFill>
                  <a:srgbClr val="000000"/>
                </a:solidFill>
                <a:latin typeface="Calibri"/>
                <a:ea typeface="Calibri"/>
                <a:cs typeface="Calibri"/>
                <a:sym typeface="Calibri"/>
              </a:rPr>
              <a:t>.</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Several different encryption algorithms exist, all using different types of keys. A strong encryption algorithm relies on mathematical properties to produce ciphertext that can’t be decrypted by using any practically available amount of computing power without also having the necessary key. Therefore, protecting and managing the keys becomes a critical part of any encryption solution.</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f108f31744_1_63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f108f31744_1_63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Depending on your security requirements, you can use client-side encryption (CSE) or server-side encryption (SSE) to encrypt your data. The approaches differ in when, where, and who encrypts and decrypts the data. The approach doesn't necessarily define how the data is encrypted. In addition, the approaches are not exclusive—you can often use CSE and SSE on the same data for an enhanced security profile. Each approach has advantages.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With </a:t>
            </a:r>
            <a:r>
              <a:rPr b="0" i="1" lang="en" sz="1200">
                <a:solidFill>
                  <a:srgbClr val="000000"/>
                </a:solidFill>
                <a:latin typeface="Calibri"/>
                <a:ea typeface="Calibri"/>
                <a:cs typeface="Calibri"/>
                <a:sym typeface="Calibri"/>
              </a:rPr>
              <a:t>client-side encryption</a:t>
            </a:r>
            <a:r>
              <a:rPr b="0" i="0" lang="en" sz="1200">
                <a:solidFill>
                  <a:srgbClr val="000000"/>
                </a:solidFill>
                <a:latin typeface="Calibri"/>
                <a:ea typeface="Calibri"/>
                <a:cs typeface="Calibri"/>
                <a:sym typeface="Calibri"/>
              </a:rPr>
              <a:t> (CSE), your applications encrypt data locally before submitting it to AWS and decrypt data after receiving it from AWS. You create and manage your own encryption keys. Data is stored in an encrypted form, with keys and algorithms known only to you.</a:t>
            </a:r>
            <a:endParaRPr b="0" sz="12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With </a:t>
            </a:r>
            <a:r>
              <a:rPr b="0" i="1" lang="en" sz="1200">
                <a:solidFill>
                  <a:srgbClr val="000000"/>
                </a:solidFill>
                <a:latin typeface="Calibri"/>
                <a:ea typeface="Calibri"/>
                <a:cs typeface="Calibri"/>
                <a:sym typeface="Calibri"/>
              </a:rPr>
              <a:t>server-side encryption </a:t>
            </a:r>
            <a:r>
              <a:rPr b="0" i="0" lang="en" sz="1200">
                <a:solidFill>
                  <a:srgbClr val="000000"/>
                </a:solidFill>
                <a:latin typeface="Calibri"/>
                <a:ea typeface="Calibri"/>
                <a:cs typeface="Calibri"/>
                <a:sym typeface="Calibri"/>
              </a:rPr>
              <a:t>(SSE), data is encrypted at its destination by the application or service that receives it. For example, if you use SSE with Amazon S3, the service encrypts your data at the object level as it writes to disks in AWS data centers and decrypts the data for you when you access it. The encryption process is transparent to the user.</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supports both CSE and SSE. Most AWS services that store or manage customer data offer an SSE option or perform SSE on your data by default. These services transparently encrypt your data before writing it to disk and transparently decrypt the data when you access it. Most AWS services that support SSE are integrated with AWS KMS to protect the encryption keys that protect your data. You will learn more about AWS KMS later in this module.</a:t>
            </a:r>
            <a:endParaRPr sz="1200"/>
          </a:p>
          <a:p>
            <a:pPr indent="0" lvl="0" marL="0" marR="0" rtl="0" algn="l">
              <a:lnSpc>
                <a:spcPct val="100000"/>
              </a:lnSpc>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Protecting Data Using Encryption in the </a:t>
            </a:r>
            <a:r>
              <a:rPr i="1" lang="en" sz="1200">
                <a:solidFill>
                  <a:srgbClr val="000000"/>
                </a:solidFill>
                <a:latin typeface="Calibri"/>
                <a:ea typeface="Calibri"/>
                <a:cs typeface="Calibri"/>
                <a:sym typeface="Calibri"/>
              </a:rPr>
              <a:t>Amazon Simple Storage Service User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2"/>
              </a:rPr>
              <a:t>https://docs.aws.amazon.com/AmazonS3/latest/userguide/UsingEncryption.html</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f108f31744_1_64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f108f31744_1_64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Client-side encryption takes place before data is submitted to AWS, and decryption occurs after data is retrieved from AWS. Amazon S3 receives your encrypted data but does not play a role in encrypting or decrypting it.</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To enable client-side encryption, you can use a key stored in AWS KMS or use a key that you store within your application.</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AWS supports client-side encryption libraries such as the AWS Encryption SDK, Amazon DynamoDB Encryption Client, and Amazon S3 encryption clients.</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f108f31744_1_64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1f108f31744_1_64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Server-side encryption is the encryption of data at its destination by the application or service that receives it. </a:t>
            </a:r>
            <a:r>
              <a:rPr lang="en" sz="1200">
                <a:solidFill>
                  <a:srgbClr val="000000"/>
                </a:solidFill>
                <a:latin typeface="Calibri"/>
                <a:ea typeface="Calibri"/>
                <a:cs typeface="Calibri"/>
                <a:sym typeface="Calibri"/>
              </a:rPr>
              <a:t>With AWS server-side encryption, your source data comes from systems in your data center or an EC2 instance. You can upload that data over an HTTPS connection to any of the AWS services that support automatic server-side encryption. The service endpoint will handle the encryption and key management processes for you.</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With Amazon S3, encryption is an optional step that you specify when you upload your data to the service.</a:t>
            </a:r>
            <a:endParaRPr sz="120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f108f31744_1_65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1f108f31744_1_653:notes"/>
          <p:cNvSpPr txBox="1"/>
          <p:nvPr>
            <p:ph idx="1" type="body"/>
          </p:nvPr>
        </p:nvSpPr>
        <p:spPr>
          <a:xfrm>
            <a:off x="280147" y="3463636"/>
            <a:ext cx="6275294" cy="4951576"/>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chemeClr val="dk1"/>
              </a:buClr>
              <a:buSzPts val="1100"/>
              <a:buFont typeface="Calibri"/>
              <a:buNone/>
            </a:pPr>
            <a:r>
              <a:rPr b="0" i="0" lang="en" sz="1100">
                <a:solidFill>
                  <a:schemeClr val="dk1"/>
                </a:solidFill>
                <a:latin typeface="Calibri"/>
                <a:ea typeface="Calibri"/>
                <a:cs typeface="Calibri"/>
                <a:sym typeface="Calibri"/>
              </a:rPr>
              <a:t>For server-side encryption in Amazon S3, you have three mutually exclusive options, depending on how you choose to manage the encryption keys: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Arial"/>
              <a:buNone/>
            </a:pPr>
            <a:r>
              <a:rPr b="1" lang="en" sz="1200">
                <a:solidFill>
                  <a:srgbClr val="000000"/>
                </a:solidFill>
                <a:latin typeface="Calibri"/>
                <a:ea typeface="Calibri"/>
                <a:cs typeface="Calibri"/>
                <a:sym typeface="Calibri"/>
              </a:rPr>
              <a:t>SSE with customer-provided keys (SSE-C)</a:t>
            </a:r>
            <a:endParaRPr sz="1200"/>
          </a:p>
          <a:p>
            <a:pPr indent="0" lvl="0" marL="0" marR="0" rtl="0" algn="l">
              <a:lnSpc>
                <a:spcPct val="100000"/>
              </a:lnSpc>
              <a:spcBef>
                <a:spcPts val="0"/>
              </a:spcBef>
              <a:spcAft>
                <a:spcPts val="0"/>
              </a:spcAft>
              <a:buClr>
                <a:schemeClr val="dk1"/>
              </a:buClr>
              <a:buSzPts val="1100"/>
              <a:buFont typeface="Calibri"/>
              <a:buNone/>
            </a:pPr>
            <a:r>
              <a:rPr lang="en" sz="1200"/>
              <a:t>With server-side encryption with customer-provided keys (SSE-C), you manage the encryption keys. With the encryption key that you provide as part of the request, Amazon S3 manages the encryption (as it writes to disks) and decryption (when you access your objects). You don't maintain the code to perform data encryption and decryption—you only maintain the keys.</a:t>
            </a:r>
            <a:endParaRPr sz="1200"/>
          </a:p>
          <a:p>
            <a:pPr indent="0" lvl="0" marL="0" marR="0" rtl="0" algn="l">
              <a:lnSpc>
                <a:spcPct val="100000"/>
              </a:lnSpc>
              <a:spcBef>
                <a:spcPts val="0"/>
              </a:spcBef>
              <a:spcAft>
                <a:spcPts val="0"/>
              </a:spcAft>
              <a:buClr>
                <a:schemeClr val="dk1"/>
              </a:buClr>
              <a:buSzPts val="1100"/>
              <a:buFont typeface="Calibri"/>
              <a:buNone/>
            </a:pPr>
            <a:r>
              <a:t/>
            </a:r>
            <a:endParaRPr sz="1200"/>
          </a:p>
          <a:p>
            <a:pPr indent="0" lvl="0" marL="0" marR="0" rtl="0" algn="l">
              <a:lnSpc>
                <a:spcPct val="100000"/>
              </a:lnSpc>
              <a:spcBef>
                <a:spcPts val="0"/>
              </a:spcBef>
              <a:spcAft>
                <a:spcPts val="0"/>
              </a:spcAft>
              <a:buClr>
                <a:schemeClr val="dk1"/>
              </a:buClr>
              <a:buSzPts val="1100"/>
              <a:buFont typeface="Calibri"/>
              <a:buNone/>
            </a:pPr>
            <a:r>
              <a:rPr lang="en" sz="1200"/>
              <a:t>Amazon S3 does not store the encryption key that you provide. Instead, a randomly salted hash-based message authentication code (HMAC) value of the encryption key is stored to validate future requests. The salted HMAC value cannot be used to derive the value of the encryption key or decrypt the contents of the encrypted object. So, if you lose the encryption key, you lose the object.</a:t>
            </a:r>
            <a:endParaRPr sz="1200"/>
          </a:p>
          <a:p>
            <a:pPr indent="0" lvl="0" marL="0" marR="0" rtl="0" algn="l">
              <a:spcBef>
                <a:spcPts val="0"/>
              </a:spcBef>
              <a:spcAft>
                <a:spcPts val="0"/>
              </a:spcAft>
              <a:buNone/>
            </a:pPr>
            <a:r>
              <a:t/>
            </a:r>
            <a:endParaRPr b="1" sz="1200">
              <a:solidFill>
                <a:srgbClr val="000000"/>
              </a:solidFill>
              <a:latin typeface="Calibri"/>
              <a:ea typeface="Calibri"/>
              <a:cs typeface="Calibri"/>
              <a:sym typeface="Calibri"/>
            </a:endParaRPr>
          </a:p>
          <a:p>
            <a:pPr indent="0" lvl="0" marL="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SSE with Amazon S3 managed keys (SSE-S3)</a:t>
            </a:r>
            <a:endParaRPr sz="1200"/>
          </a:p>
          <a:p>
            <a:pPr indent="0" lvl="0" marL="0" rtl="0" algn="l">
              <a:spcBef>
                <a:spcPts val="0"/>
              </a:spcBef>
              <a:spcAft>
                <a:spcPts val="0"/>
              </a:spcAft>
              <a:buNone/>
            </a:pPr>
            <a:r>
              <a:rPr b="0" i="0" lang="en" sz="1100">
                <a:solidFill>
                  <a:schemeClr val="dk1"/>
                </a:solidFill>
                <a:latin typeface="Calibri"/>
                <a:ea typeface="Calibri"/>
                <a:cs typeface="Calibri"/>
                <a:sym typeface="Calibri"/>
              </a:rPr>
              <a:t>When you use server-side encryption with Amazon S3 managed keys (SSE-S3), each object is encrypted with a unique key. As an additional safeguard, Amazon S3 encrypts the key itself with a key that the service regularly rotates. SSE-S3 uses one of the strongest block ciphers available, 256-bit Advanced Encryption Standard (AES-256), to encrypt your data.</a:t>
            </a:r>
            <a:endParaRPr sz="12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SSE with AWS KMS keys (SSE-KMS)</a:t>
            </a:r>
            <a:endParaRPr sz="1200"/>
          </a:p>
          <a:p>
            <a:pPr indent="0" lvl="0" marL="0" rtl="0" algn="l">
              <a:spcBef>
                <a:spcPts val="0"/>
              </a:spcBef>
              <a:spcAft>
                <a:spcPts val="0"/>
              </a:spcAft>
              <a:buNone/>
            </a:pPr>
            <a:r>
              <a:rPr lang="en" sz="1200"/>
              <a:t>Server-side encryption with AWS KMS keys (SSE-KMS) is similar to SSE-S3 but with some additional benefits and charges for using the service. There are separate permissions for the use of a KMS key that provide added protection against unauthorized access of your objects in Amazon S3. SSE-KMS also provides you with an audit trail that shows when your KMS key was used and by whom. Additionally, you can create and manage customer managed KMS keys or use AWS managed KMS keys that are unique to you, your service, and your Region. AWS KMS uses envelope encryption to further protect your data. Envelope encryption is the practice of encrypting your plaintext data with a data key and then encrypting that data key with a root key.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more information about the server-side encryption options in Amazon S3, see Protecting Data Using Server-Side Encryption in the Amazon Simple Storage Service User Guide at </a:t>
            </a:r>
            <a:r>
              <a:rPr lang="en" sz="1200" u="sng">
                <a:solidFill>
                  <a:schemeClr val="hlink"/>
                </a:solidFill>
                <a:hlinkClick r:id="rId2"/>
              </a:rPr>
              <a:t>https://docs.aws.amazon.com/AmazonS3/latest/userguide/serv-side-encryption.html</a:t>
            </a:r>
            <a:r>
              <a:rPr lang="en" sz="1200"/>
              <a:t>.</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f108f31744_1_66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1f108f31744_1_66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In this scenario, </a:t>
            </a:r>
            <a:r>
              <a:rPr b="0" i="0" lang="en" sz="1100">
                <a:solidFill>
                  <a:schemeClr val="dk1"/>
                </a:solidFill>
                <a:latin typeface="Calibri"/>
                <a:ea typeface="Calibri"/>
                <a:cs typeface="Calibri"/>
                <a:sym typeface="Calibri"/>
              </a:rPr>
              <a:t>AMS KMS is used to encrypt data at rest (SSE-KMS). The user creates a KMS key and uses it to encrypt objects that are stored in Amazon S3.</a:t>
            </a:r>
            <a:endParaRPr sz="1200"/>
          </a:p>
          <a:p>
            <a:pPr indent="0" lvl="0" marL="0" marR="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This diagram explains how encryption happens when uploading a file to Amazon S3:</a:t>
            </a:r>
            <a:endParaRPr sz="1200"/>
          </a:p>
          <a:p>
            <a:pPr indent="-209550" lvl="0" marL="203200" marR="0" rtl="0" algn="l">
              <a:spcBef>
                <a:spcPts val="0"/>
              </a:spcBef>
              <a:spcAft>
                <a:spcPts val="0"/>
              </a:spcAft>
              <a:buClr>
                <a:srgbClr val="000000"/>
              </a:buClr>
              <a:buSzPts val="1100"/>
              <a:buFont typeface="Calibri"/>
              <a:buAutoNum type="arabicPeriod"/>
            </a:pPr>
            <a:r>
              <a:rPr b="0" i="0" lang="en" sz="1200">
                <a:solidFill>
                  <a:srgbClr val="000000"/>
                </a:solidFill>
                <a:latin typeface="Calibri"/>
                <a:ea typeface="Calibri"/>
                <a:cs typeface="Calibri"/>
                <a:sym typeface="Calibri"/>
              </a:rPr>
              <a:t>You request to upload a file and store it as an encrypted object in an S3 bucket.</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Amazon S3 requests a data key from AWS KMS to use to encrypt the file.</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AWS KMS generates a plaintext data key and encrypts the data key by using the customer managed key.</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AWS KMS sends both copies of the data key to Amazon S3.</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Amazon S3 encrypts the object by using the plaintext data key, stores the object, and then deletes the plaintext data key. The encrypted key is kept in the object metadata.</a:t>
            </a:r>
            <a:endParaRPr b="0" i="0" sz="120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f108f31744_1_67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1f108f31744_1_67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Now, this diagram explains what happens in the same scenario (SSE-KMS) when the user requests to open an encrypted object that is stored in Amazon S3:</a:t>
            </a:r>
            <a:endParaRPr sz="1200"/>
          </a:p>
          <a:p>
            <a:pPr indent="-209550" lvl="0" marL="203200" marR="0" rtl="0" algn="l">
              <a:spcBef>
                <a:spcPts val="0"/>
              </a:spcBef>
              <a:spcAft>
                <a:spcPts val="0"/>
              </a:spcAft>
              <a:buClr>
                <a:srgbClr val="000000"/>
              </a:buClr>
              <a:buSzPts val="1100"/>
              <a:buFont typeface="Calibri"/>
              <a:buAutoNum type="arabicPeriod"/>
            </a:pPr>
            <a:r>
              <a:rPr b="0" i="0" lang="en" sz="1200">
                <a:solidFill>
                  <a:srgbClr val="000000"/>
                </a:solidFill>
                <a:latin typeface="Calibri"/>
                <a:ea typeface="Calibri"/>
                <a:cs typeface="Calibri"/>
                <a:sym typeface="Calibri"/>
              </a:rPr>
              <a:t>You request to open the object.</a:t>
            </a:r>
            <a:endParaRPr sz="1200"/>
          </a:p>
          <a:p>
            <a:pPr indent="-209550" lvl="0" marL="203200" marR="0" rtl="0" algn="l">
              <a:spcBef>
                <a:spcPts val="0"/>
              </a:spcBef>
              <a:spcAft>
                <a:spcPts val="0"/>
              </a:spcAft>
              <a:buClr>
                <a:srgbClr val="000000"/>
              </a:buClr>
              <a:buSzPts val="1100"/>
              <a:buFont typeface="Calibri"/>
              <a:buAutoNum type="arabicPeriod"/>
            </a:pPr>
            <a:r>
              <a:rPr b="0" i="0" lang="en" sz="1200">
                <a:solidFill>
                  <a:srgbClr val="000000"/>
                </a:solidFill>
                <a:latin typeface="Calibri"/>
                <a:ea typeface="Calibri"/>
                <a:cs typeface="Calibri"/>
                <a:sym typeface="Calibri"/>
              </a:rPr>
              <a:t>Amazon S3 notices that the requested object is encrypted.</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Amazon S3 sends the encrypted copy of the </a:t>
            </a:r>
            <a:r>
              <a:rPr i="1" lang="en" sz="1200">
                <a:solidFill>
                  <a:srgbClr val="000000"/>
                </a:solidFill>
                <a:latin typeface="Calibri"/>
                <a:ea typeface="Calibri"/>
                <a:cs typeface="Calibri"/>
                <a:sym typeface="Calibri"/>
              </a:rPr>
              <a:t>data key</a:t>
            </a:r>
            <a:r>
              <a:rPr lang="en" sz="1200">
                <a:solidFill>
                  <a:srgbClr val="000000"/>
                </a:solidFill>
                <a:latin typeface="Calibri"/>
                <a:ea typeface="Calibri"/>
                <a:cs typeface="Calibri"/>
                <a:sym typeface="Calibri"/>
              </a:rPr>
              <a:t> that the object is encrypted with to AWS KMS.</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AWS KMS </a:t>
            </a:r>
            <a:r>
              <a:rPr i="0" lang="en" sz="1200">
                <a:solidFill>
                  <a:srgbClr val="000000"/>
                </a:solidFill>
                <a:latin typeface="Calibri"/>
                <a:ea typeface="Calibri"/>
                <a:cs typeface="Calibri"/>
                <a:sym typeface="Calibri"/>
              </a:rPr>
              <a:t>then decrypts the </a:t>
            </a:r>
            <a:r>
              <a:rPr i="1" lang="en" sz="1200">
                <a:solidFill>
                  <a:srgbClr val="000000"/>
                </a:solidFill>
                <a:latin typeface="Calibri"/>
                <a:ea typeface="Calibri"/>
                <a:cs typeface="Calibri"/>
                <a:sym typeface="Calibri"/>
              </a:rPr>
              <a:t>data key</a:t>
            </a:r>
            <a:r>
              <a:rPr i="0" lang="en" sz="1200">
                <a:solidFill>
                  <a:srgbClr val="000000"/>
                </a:solidFill>
                <a:latin typeface="Calibri"/>
                <a:ea typeface="Calibri"/>
                <a:cs typeface="Calibri"/>
                <a:sym typeface="Calibri"/>
              </a:rPr>
              <a:t> by using the customer managed key (which never leaves the AWS KMS service).</a:t>
            </a:r>
            <a:endParaRPr sz="1200"/>
          </a:p>
          <a:p>
            <a:pPr indent="-209550" lvl="0" marL="203200" marR="0" rtl="0" algn="l">
              <a:spcBef>
                <a:spcPts val="0"/>
              </a:spcBef>
              <a:spcAft>
                <a:spcPts val="0"/>
              </a:spcAft>
              <a:buClr>
                <a:srgbClr val="000000"/>
              </a:buClr>
              <a:buSzPts val="1100"/>
              <a:buFont typeface="Calibri"/>
              <a:buAutoNum type="arabicPeriod"/>
            </a:pPr>
            <a:r>
              <a:rPr i="0" lang="en" sz="1200">
                <a:solidFill>
                  <a:srgbClr val="000000"/>
                </a:solidFill>
                <a:latin typeface="Calibri"/>
                <a:ea typeface="Calibri"/>
                <a:cs typeface="Calibri"/>
                <a:sym typeface="Calibri"/>
              </a:rPr>
              <a:t>AWS KMS then sends the plaintext data key back to Amazon S3.</a:t>
            </a:r>
            <a:endParaRPr sz="1200"/>
          </a:p>
          <a:p>
            <a:pPr indent="-209550" lvl="0" marL="203200" marR="0" rtl="0" algn="l">
              <a:spcBef>
                <a:spcPts val="0"/>
              </a:spcBef>
              <a:spcAft>
                <a:spcPts val="0"/>
              </a:spcAft>
              <a:buClr>
                <a:srgbClr val="000000"/>
              </a:buClr>
              <a:buSzPts val="1100"/>
              <a:buFont typeface="Calibri"/>
              <a:buAutoNum type="arabicPeriod"/>
            </a:pPr>
            <a:r>
              <a:rPr b="0" i="0" lang="en" sz="1200">
                <a:solidFill>
                  <a:srgbClr val="000000"/>
                </a:solidFill>
                <a:latin typeface="Calibri"/>
                <a:ea typeface="Calibri"/>
                <a:cs typeface="Calibri"/>
                <a:sym typeface="Calibri"/>
              </a:rPr>
              <a:t>Finally, Amazon S3 decrypts the ciphertext of the data object, allows you to open the object, and deletes the plaintext copy of the data key.</a:t>
            </a:r>
            <a:endParaRPr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f108f31744_1_67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1f108f31744_1_67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AWS KMS is a managed service that provides the ability to create and control the keys that are used to encrypt your data. You can c</a:t>
            </a:r>
            <a:r>
              <a:rPr lang="en" sz="1200">
                <a:solidFill>
                  <a:srgbClr val="000000"/>
                </a:solidFill>
                <a:latin typeface="Calibri"/>
                <a:ea typeface="Calibri"/>
                <a:cs typeface="Calibri"/>
                <a:sym typeface="Calibri"/>
              </a:rPr>
              <a:t>reate data keys with unique aliases and descriptions for better management, automatically rotate your keys on a scheduled basis, and disable or delete keys so that no one can use them. You can also import your own keys instead of using AWS generated keys.</a:t>
            </a:r>
            <a:endParaRPr sz="1200"/>
          </a:p>
          <a:p>
            <a:pPr indent="0" lvl="0" marL="0" marR="0" rtl="0" algn="l">
              <a:lnSpc>
                <a:spcPct val="100000"/>
              </a:lnSpc>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The service uses FIPS 140-2 validated hardware security modules (HSMs) to protect keys. AWS KMS is integrated with other AWS services to help you protect the data that you store with these services. Integrated AWS services use envelope encryption to help protect your encryption keys.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With AWS KMS, you can centrally manage and securely store your keys. You can use the keys within your applications and supported AWS Cloud services to protect your data, but the keys never leave AWS KMS. This reduces the risk of having your data key compromised. You submit data to AWS KMS to be encrypted or decrypted under keys that you control. </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You can set usage policies on these keys to determine which users can use them. All requests to use these keys are logged in AWS CloudTrail, so that you can understand who used which key and when. CloudTrail logs all AWS KMS operations, including read-only operations; operations that manage KMS keys; and cryptographic operations.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the following resources: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Key Management Service (AWS KMS) at </a:t>
            </a:r>
            <a:r>
              <a:rPr lang="en" sz="1200" u="sng">
                <a:solidFill>
                  <a:schemeClr val="hlink"/>
                </a:solidFill>
                <a:latin typeface="Calibri"/>
                <a:ea typeface="Calibri"/>
                <a:cs typeface="Calibri"/>
                <a:sym typeface="Calibri"/>
                <a:hlinkClick r:id="rId2"/>
              </a:rPr>
              <a:t>https://aws.amazon.com/kms/</a:t>
            </a:r>
            <a:endParaRPr sz="1200">
              <a:solidFill>
                <a:srgbClr val="000000"/>
              </a:solidFill>
              <a:latin typeface="Calibri"/>
              <a:ea typeface="Calibri"/>
              <a:cs typeface="Calibri"/>
              <a:sym typeface="Calibri"/>
            </a:endParaRPr>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How AWS Services Use AWS KMS in the </a:t>
            </a:r>
            <a:r>
              <a:rPr i="1" lang="en" sz="1200">
                <a:solidFill>
                  <a:srgbClr val="000000"/>
                </a:solidFill>
                <a:latin typeface="Calibri"/>
                <a:ea typeface="Calibri"/>
                <a:cs typeface="Calibri"/>
                <a:sym typeface="Calibri"/>
              </a:rPr>
              <a:t>AWS Key Management Service Developer Guide </a:t>
            </a:r>
            <a:r>
              <a:rPr lang="en" sz="1200">
                <a:solidFill>
                  <a:srgbClr val="000000"/>
                </a:solidFill>
                <a:latin typeface="Calibri"/>
                <a:ea typeface="Calibri"/>
                <a:cs typeface="Calibri"/>
                <a:sym typeface="Calibri"/>
              </a:rPr>
              <a:t>at </a:t>
            </a:r>
            <a:r>
              <a:rPr lang="en" sz="1200" u="sng">
                <a:solidFill>
                  <a:schemeClr val="hlink"/>
                </a:solidFill>
                <a:latin typeface="Calibri"/>
                <a:ea typeface="Calibri"/>
                <a:cs typeface="Calibri"/>
                <a:sym typeface="Calibri"/>
                <a:hlinkClick r:id="rId3"/>
              </a:rPr>
              <a:t>https://docs.aws.amazon.com/kms/latest/developerguide/service-integration.html</a:t>
            </a:r>
            <a:r>
              <a:rPr lang="en" sz="1200">
                <a:solidFill>
                  <a:srgbClr val="000000"/>
                </a:solidFill>
                <a:latin typeface="Calibri"/>
                <a:ea typeface="Calibri"/>
                <a:cs typeface="Calibri"/>
                <a:sym typeface="Calibri"/>
              </a:rPr>
              <a:t>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f108f31744_1_68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1f108f31744_1_68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i="0" lang="en" sz="1200">
                <a:solidFill>
                  <a:srgbClr val="000000"/>
                </a:solidFill>
                <a:latin typeface="Calibri"/>
                <a:ea typeface="Calibri"/>
                <a:cs typeface="Calibri"/>
                <a:sym typeface="Calibri"/>
              </a:rPr>
              <a:t>Amazon Elastic Block Store (Amazon EBS) encryption is a straight-forward encryption solution for EBS resources that are associated with your EC2 instances. With Amazon EBS encryption, you aren't required to build, maintain, and secure your own key management infrastructure.</a:t>
            </a:r>
            <a:endParaRPr sz="1200"/>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Amazon EBS encryption uses KMS keys when creating encrypted volumes and snapshots.</a:t>
            </a:r>
            <a:r>
              <a:rPr lang="en" sz="1200">
                <a:solidFill>
                  <a:srgbClr val="000000"/>
                </a:solidFill>
                <a:latin typeface="Calibri"/>
                <a:ea typeface="Calibri"/>
                <a:cs typeface="Calibri"/>
                <a:sym typeface="Calibri"/>
              </a:rPr>
              <a:t> Each volume is encrypted using AES-256-XTS. This requires two 256-bit keys, which you can think of as one 512-bit key. The data key is encrypted under a KMS key in your account. For Amazon EBS to encrypt a volume for you, it must have access to a customer managed key in the account. You do this by providing a grant for Amazon EBS to the customer managed key to create data keys, and to encrypt and decrypt these data keys.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The following are the basic steps to encrypt and decrypt EBS volume data:</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Amazon EBS obtains an encrypted data key under a customer managed key through AWS KMS and stores the encrypted key with the encrypted data.</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servers that host EC2 instances retrieve the encrypted data key from storage</a:t>
            </a:r>
            <a:r>
              <a:rPr b="0" i="0"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 call is made to AWS KMS over TLS to decrypt the encrypted data key. AWS KMS identifies the KMS key, makes an internal request to an HSM in the fleet to decrypt the data key, and returns the key to the customer over the TLS session.</a:t>
            </a:r>
            <a:endParaRPr sz="1200"/>
          </a:p>
          <a:p>
            <a:pPr indent="-209550" lvl="0" marL="20320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decrypted data key is stored in memory and used to encrypt and decrypt all data going to and from the attached EBS volume. Amazon EBS retains the encrypted data key for later use in case the data key in memory is no longer available.</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f108f31744_1_69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g1f108f31744_1_69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supports both client-side and server-side encryption.</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CSE: You encrypt your data before sending it to AWS.</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SSE: AWS encrypts data on your behalf after receiving it.</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provides three types of SSE:</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SSE with customer-provided keys (SSE-C) </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SSE with Amazon S3 managed keys (SSE-S3) </a:t>
            </a:r>
            <a:endParaRPr sz="1200"/>
          </a:p>
          <a:p>
            <a:pPr indent="-158750" lvl="1" marL="5588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SSE with AWS KMS keys (SSE-KMS)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AWS KMS can create and control the keys used to encrypt your data.</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f108f31744_1_49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1f108f31744_1_49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At the end of this module, you should be able to do the following:</a:t>
            </a:r>
            <a:endParaRPr sz="1200"/>
          </a:p>
          <a:p>
            <a:pPr indent="-158750" lvl="1" marL="152400" rtl="0" algn="l">
              <a:spcBef>
                <a:spcPts val="0"/>
              </a:spcBef>
              <a:spcAft>
                <a:spcPts val="0"/>
              </a:spcAft>
              <a:buClr>
                <a:schemeClr val="dk1"/>
              </a:buClr>
              <a:buSzPts val="1100"/>
              <a:buFont typeface="Arial"/>
              <a:buChar char="•"/>
            </a:pPr>
            <a:r>
              <a:rPr lang="en" sz="1200"/>
              <a:t>Describe how to protect data at rest and in transit.</a:t>
            </a:r>
            <a:endParaRPr sz="1200"/>
          </a:p>
          <a:p>
            <a:pPr indent="-158750" lvl="1" marL="152400" rtl="0" algn="l">
              <a:spcBef>
                <a:spcPts val="0"/>
              </a:spcBef>
              <a:spcAft>
                <a:spcPts val="0"/>
              </a:spcAft>
              <a:buClr>
                <a:schemeClr val="dk1"/>
              </a:buClr>
              <a:buSzPts val="1100"/>
              <a:buFont typeface="Arial"/>
              <a:buChar char="•"/>
            </a:pPr>
            <a:r>
              <a:rPr lang="en" sz="1200"/>
              <a:t>Identify Amazon Simple Storage Service (Amazon S3) protection features.</a:t>
            </a:r>
            <a:endParaRPr sz="1200"/>
          </a:p>
          <a:p>
            <a:pPr indent="-158750" lvl="1" marL="152400" rtl="0" algn="l">
              <a:spcBef>
                <a:spcPts val="0"/>
              </a:spcBef>
              <a:spcAft>
                <a:spcPts val="0"/>
              </a:spcAft>
              <a:buClr>
                <a:schemeClr val="dk1"/>
              </a:buClr>
              <a:buSzPts val="1100"/>
              <a:buFont typeface="Arial"/>
              <a:buChar char="•"/>
            </a:pPr>
            <a:r>
              <a:rPr lang="en" sz="1200"/>
              <a:t>Encrypt data in Amazon S3.</a:t>
            </a:r>
            <a:endParaRPr sz="1200"/>
          </a:p>
          <a:p>
            <a:pPr indent="-158750" lvl="1" marL="152400" rtl="0" algn="l">
              <a:spcBef>
                <a:spcPts val="0"/>
              </a:spcBef>
              <a:spcAft>
                <a:spcPts val="0"/>
              </a:spcAft>
              <a:buClr>
                <a:schemeClr val="dk1"/>
              </a:buClr>
              <a:buSzPts val="1100"/>
              <a:buFont typeface="Arial"/>
              <a:buChar char="•"/>
            </a:pPr>
            <a:r>
              <a:rPr lang="en" sz="1200"/>
              <a:t>Differentiate between client-side encryption (CSE) and server-side encryption (SSE).</a:t>
            </a:r>
            <a:endParaRPr sz="1200"/>
          </a:p>
          <a:p>
            <a:pPr indent="-158750" lvl="1" marL="152400" rtl="0" algn="l">
              <a:spcBef>
                <a:spcPts val="0"/>
              </a:spcBef>
              <a:spcAft>
                <a:spcPts val="0"/>
              </a:spcAft>
              <a:buClr>
                <a:schemeClr val="dk1"/>
              </a:buClr>
              <a:buSzPts val="1100"/>
              <a:buFont typeface="Arial"/>
              <a:buChar char="•"/>
            </a:pPr>
            <a:r>
              <a:rPr lang="en" sz="1200"/>
              <a:t>Identify Amazon Web Services (AWS) services that help protect your data.</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f108f31744_1_72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1f108f31744_1_72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covers how to protect data in transit.</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f108f31744_1_72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g1f108f31744_1_72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Data in transit is data that is actively moving from one location to another, such as across the internet or through a private network. To protect data in transit, you protect data while it's traveling from network to network or being transferred from a local storage device to a cloud storage device. Wherever data is moving, protection measures are critical, as data is often considered less secure while in motion.</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Cloud applications often communicate over public links, such as the internet, so it's important to protect data in transit when you run applications in the cloud. This involves protecting network traffic between clients and servers, and network traffic between servers.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100">
                <a:solidFill>
                  <a:schemeClr val="dk1"/>
                </a:solidFill>
                <a:latin typeface="Calibri"/>
                <a:ea typeface="Calibri"/>
                <a:cs typeface="Calibri"/>
                <a:sym typeface="Calibri"/>
              </a:rPr>
              <a:t>While being transferred through various applications and networks, data in transit is exposed to the following risks:</a:t>
            </a:r>
            <a:endParaRPr sz="1200"/>
          </a:p>
          <a:p>
            <a:pPr indent="-158750" lvl="0" marL="152400" marR="0" rtl="0" algn="l">
              <a:lnSpc>
                <a:spcPct val="100000"/>
              </a:lnSpc>
              <a:spcBef>
                <a:spcPts val="0"/>
              </a:spcBef>
              <a:spcAft>
                <a:spcPts val="0"/>
              </a:spcAft>
              <a:buClr>
                <a:schemeClr val="dk1"/>
              </a:buClr>
              <a:buSzPts val="1100"/>
              <a:buFont typeface="Arial"/>
              <a:buChar char="•"/>
            </a:pPr>
            <a:r>
              <a:rPr b="0" lang="en" sz="1200"/>
              <a:t>Accidental information disclosures</a:t>
            </a:r>
            <a:endParaRPr sz="1200"/>
          </a:p>
          <a:p>
            <a:pPr indent="-158750" lvl="0" marL="152400" marR="0" rtl="0" algn="l">
              <a:lnSpc>
                <a:spcPct val="100000"/>
              </a:lnSpc>
              <a:spcBef>
                <a:spcPts val="0"/>
              </a:spcBef>
              <a:spcAft>
                <a:spcPts val="0"/>
              </a:spcAft>
              <a:buClr>
                <a:schemeClr val="dk1"/>
              </a:buClr>
              <a:buSzPts val="1100"/>
              <a:buFont typeface="Arial"/>
              <a:buChar char="•"/>
            </a:pPr>
            <a:r>
              <a:rPr b="0" lang="en" sz="1200"/>
              <a:t>Data integrity compromises </a:t>
            </a:r>
            <a:endParaRPr sz="1200"/>
          </a:p>
          <a:p>
            <a:pPr indent="-158750" lvl="0" marL="152400" marR="0" rtl="0" algn="l">
              <a:lnSpc>
                <a:spcPct val="100000"/>
              </a:lnSpc>
              <a:spcBef>
                <a:spcPts val="0"/>
              </a:spcBef>
              <a:spcAft>
                <a:spcPts val="0"/>
              </a:spcAft>
              <a:buClr>
                <a:schemeClr val="dk1"/>
              </a:buClr>
              <a:buSzPts val="1100"/>
              <a:buFont typeface="Arial"/>
              <a:buChar char="•"/>
            </a:pPr>
            <a:r>
              <a:rPr b="0" lang="en" sz="1200"/>
              <a:t>Identity compromises</a:t>
            </a:r>
            <a:endParaRPr b="0" sz="1200">
              <a:solidFill>
                <a:srgbClr val="000000"/>
              </a:solidFill>
              <a:latin typeface="Calibri"/>
              <a:ea typeface="Calibri"/>
              <a:cs typeface="Calibri"/>
              <a:sym typeface="Calibri"/>
            </a:endParaRPr>
          </a:p>
          <a:p>
            <a:pPr indent="-158750" lvl="1" marL="558800" marR="0" rtl="0" algn="l">
              <a:lnSpc>
                <a:spcPct val="100000"/>
              </a:lnSpc>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Man-in-middle (MITM) attacks</a:t>
            </a:r>
            <a:endParaRPr sz="1200"/>
          </a:p>
          <a:p>
            <a:pPr indent="-158750" lvl="1" marL="558800" marR="0" rtl="0" algn="l">
              <a:lnSpc>
                <a:spcPct val="100000"/>
              </a:lnSpc>
              <a:spcBef>
                <a:spcPts val="0"/>
              </a:spcBef>
              <a:spcAft>
                <a:spcPts val="0"/>
              </a:spcAft>
              <a:buClr>
                <a:srgbClr val="000000"/>
              </a:buClr>
              <a:buSzPts val="1100"/>
              <a:buFont typeface="Arial"/>
              <a:buChar char="•"/>
            </a:pPr>
            <a:r>
              <a:rPr b="0" lang="en" sz="1200">
                <a:solidFill>
                  <a:srgbClr val="000000"/>
                </a:solidFill>
                <a:latin typeface="Calibri"/>
                <a:ea typeface="Calibri"/>
                <a:cs typeface="Calibri"/>
                <a:sym typeface="Calibri"/>
              </a:rPr>
              <a:t>Identity spoofing</a:t>
            </a:r>
            <a:endParaRPr sz="1200">
              <a:solidFill>
                <a:srgbClr val="000000"/>
              </a:solidFill>
              <a:latin typeface="Calibri"/>
              <a:ea typeface="Calibri"/>
              <a:cs typeface="Calibri"/>
              <a:sym typeface="Calibri"/>
            </a:endParaRPr>
          </a:p>
          <a:p>
            <a:pPr indent="-88900" lvl="1" marL="558800" marR="0" rtl="0" algn="l">
              <a:lnSpc>
                <a:spcPct val="100000"/>
              </a:lnSpc>
              <a:spcBef>
                <a:spcPts val="0"/>
              </a:spcBef>
              <a:spcAft>
                <a:spcPts val="0"/>
              </a:spcAft>
              <a:buClr>
                <a:schemeClr val="dk1"/>
              </a:buClr>
              <a:buSzPts val="1100"/>
              <a:buFont typeface="Arial"/>
              <a:buNone/>
            </a:pPr>
            <a:r>
              <a:t/>
            </a:r>
            <a:endParaRPr b="0"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A man-in-the-middle (MITM) attack is a form of cyberattack in which criminals exploit weak web-based protocols to insert themselves between entities in a communication channel to steal data. The attacker is in the middle of ongoing communication between two entities. This type of attack makes the network vulnerable to packet sniffing and modification.</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f108f31744_1_73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1f108f31744_1_73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You can protect data in transit by using Secure Sockets Layer (SSL) or client-side encryption. You can securely upload your data to or download it from Amazon S3 through SSL endpoints by using the HTTPS protocol. Client-side encryption will protect your data in transit because the data is encrypted before you send it to Amazon S3.</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You can also limit access to an S3 bucket from a specific Amazon Virtual Private Cloud (Amazon VPC) endpoint or a set of endpoints by using S3 bucket policies.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0" i="0" lang="en" sz="1200">
                <a:solidFill>
                  <a:srgbClr val="000000"/>
                </a:solidFill>
                <a:latin typeface="Calibri"/>
                <a:ea typeface="Calibri"/>
                <a:cs typeface="Calibri"/>
                <a:sym typeface="Calibri"/>
              </a:rPr>
              <a:t>To protect data in transit, AWS encourages customers to use a multi-level approach. All network traffic between AWS data centers is transparently encrypted at the physical layer. All traffic within a VPC and between peered VPCs across AWS Regions is transparently encrypted at the network layer when using supported EC2 instance types. At the application layer, customers have a choice about whether and how to use encryption by using a protocol such as Transport Layer Security (TLS). All AWS service endpoints support TLS to create a secure HTTPS connection to make API requests.</a:t>
            </a:r>
            <a:endParaRPr sz="1200">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f108f31744_1_74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1f108f31744_1_74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Users who access Windows Terminal Services in the public cloud usually use the Microsoft Remote Desktop Protocol (RDP). By default, RDP connections establish an underlying SSL/TLS connection. For optimal protection, the Windows server being accessed should be issued a trusted X.509 certificate to protect from identity spoofing or man-in-the-middle attacks. By default, Windows RDP servers use self-signed certificates, which are not trusted and should be avoided.</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Secure Shell (SSH) is the preferred approach to establish administrative connections to Linux servers. SSH is a protocol that, like SSL, provides a secure communications channel between the client and server. SSH supports tunneling, which you should use to run applications such as X-Windows on top of SSH and to protect the application session in transit. </a:t>
            </a:r>
            <a:r>
              <a:rPr b="0" i="0" lang="en" sz="1100">
                <a:solidFill>
                  <a:schemeClr val="dk1"/>
                </a:solidFill>
                <a:latin typeface="Calibri"/>
                <a:ea typeface="Calibri"/>
                <a:cs typeface="Calibri"/>
                <a:sym typeface="Calibri"/>
              </a:rPr>
              <a:t>By default, Amazon Machine Images (AMIs) that AWS and most vendors from the AWS Marketplace provide don't allow the root user to log in from an SSH terminal. The default configuration for AWS provided AMIs is logging in with an SSH key pair with password authentication deactivated.</a:t>
            </a:r>
            <a:endParaRPr sz="1200">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f108f31744_1_747: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g1f108f31744_1_747: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lnSpc>
                <a:spcPct val="100000"/>
              </a:lnSpc>
              <a:spcBef>
                <a:spcPts val="0"/>
              </a:spcBef>
              <a:spcAft>
                <a:spcPts val="0"/>
              </a:spcAft>
              <a:buNone/>
            </a:pPr>
            <a:r>
              <a:rPr lang="en" sz="1200">
                <a:solidFill>
                  <a:srgbClr val="000000"/>
                </a:solidFill>
                <a:latin typeface="Calibri"/>
                <a:ea typeface="Calibri"/>
                <a:cs typeface="Calibri"/>
                <a:sym typeface="Calibri"/>
              </a:rPr>
              <a:t>By making it easy to enable SSL/TLS, AWS Certificate Manager (ACM) helps organizations to meet regulatory and compliance requirements for encryption of data in transit. ACM handles the complexity of creating and managing public SSL/TLS certificates for your AWS based websites and applications. You can also use ACM to issue private SSL/TLS X.509 certificates that identify users, computers, applications, services, servers, and other devices internally.</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ACM provides a single interface for you to manage both public and private certificates. With ACM, you can easily create and deploy public and private certificates for your on-premises resources, such as internal servers and Internet of Things (IoT) devices. You can also deploy private or public certificates on AWS resources, such as load balancers, Amazon CloudFront distributions, and Amazon API Gateway endpoints by using the AWS Management Console or the ACM API.</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ACM is also designed to protect and manage private certificates. </a:t>
            </a:r>
            <a:r>
              <a:rPr lang="en" sz="1200">
                <a:solidFill>
                  <a:srgbClr val="000000"/>
                </a:solidFill>
                <a:latin typeface="Calibri"/>
                <a:ea typeface="Calibri"/>
                <a:cs typeface="Calibri"/>
                <a:sym typeface="Calibri"/>
              </a:rPr>
              <a:t>The service can also help you minimize downtime due to misconfigured or expired certificates. ACM helps manage the challenges of maintaining certificates, including certificate renewals so that you don’t have to worry about outages that result from expiring certificates. </a:t>
            </a:r>
            <a:r>
              <a:rPr b="0" i="0" lang="en" sz="1200">
                <a:solidFill>
                  <a:srgbClr val="000000"/>
                </a:solidFill>
                <a:latin typeface="Calibri"/>
                <a:ea typeface="Calibri"/>
                <a:cs typeface="Calibri"/>
                <a:sym typeface="Calibri"/>
              </a:rPr>
              <a:t>Renewed certificates are deployed automatically on AWS resources.</a:t>
            </a:r>
            <a:endParaRPr sz="1200">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f108f31744_1_75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1f108f31744_1_756:notes"/>
          <p:cNvSpPr txBox="1"/>
          <p:nvPr>
            <p:ph idx="1" type="body"/>
          </p:nvPr>
        </p:nvSpPr>
        <p:spPr>
          <a:xfrm>
            <a:off x="280147" y="3463636"/>
            <a:ext cx="6275294" cy="4791364"/>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By using AWS Certificate Manager Private Certificate Authority, you can create p</a:t>
            </a:r>
            <a:r>
              <a:rPr b="0" i="0" lang="en" sz="1100" u="none" strike="noStrike">
                <a:solidFill>
                  <a:schemeClr val="dk1"/>
                </a:solidFill>
                <a:latin typeface="Calibri"/>
                <a:ea typeface="Calibri"/>
                <a:cs typeface="Calibri"/>
                <a:sym typeface="Calibri"/>
              </a:rPr>
              <a:t>rivate certificate authority (CA) hierarchies, including root and subordinate CAs, without the investment and maintenance costs of operating an on-premises CA. Your private CAs can issue end-entity X.509 certificates, which are useful in scenarios such as the following:</a:t>
            </a:r>
            <a:endParaRPr sz="1200"/>
          </a:p>
          <a:p>
            <a:pPr indent="-158750" lvl="0" marL="152400" rtl="0" algn="l">
              <a:spcBef>
                <a:spcPts val="0"/>
              </a:spcBef>
              <a:spcAft>
                <a:spcPts val="0"/>
              </a:spcAft>
              <a:buClr>
                <a:schemeClr val="dk1"/>
              </a:buClr>
              <a:buSzPts val="1100"/>
              <a:buFont typeface="Arial"/>
              <a:buChar char="•"/>
            </a:pPr>
            <a:r>
              <a:rPr b="0" i="0" lang="en" sz="1100" u="none" strike="noStrike">
                <a:solidFill>
                  <a:schemeClr val="dk1"/>
                </a:solidFill>
                <a:latin typeface="Calibri"/>
                <a:ea typeface="Calibri"/>
                <a:cs typeface="Calibri"/>
                <a:sym typeface="Calibri"/>
              </a:rPr>
              <a:t>Creating encrypted TLS communication channels</a:t>
            </a:r>
            <a:endParaRPr sz="1200"/>
          </a:p>
          <a:p>
            <a:pPr indent="-158750" lvl="0" marL="152400" rtl="0" algn="l">
              <a:spcBef>
                <a:spcPts val="0"/>
              </a:spcBef>
              <a:spcAft>
                <a:spcPts val="0"/>
              </a:spcAft>
              <a:buClr>
                <a:schemeClr val="dk1"/>
              </a:buClr>
              <a:buSzPts val="1100"/>
              <a:buFont typeface="Arial"/>
              <a:buChar char="•"/>
            </a:pPr>
            <a:r>
              <a:rPr b="0" i="0" lang="en" sz="1100" u="none" strike="noStrike">
                <a:solidFill>
                  <a:schemeClr val="dk1"/>
                </a:solidFill>
                <a:latin typeface="Calibri"/>
                <a:ea typeface="Calibri"/>
                <a:cs typeface="Calibri"/>
                <a:sym typeface="Calibri"/>
              </a:rPr>
              <a:t>Authenticating users, computers, API endpoints, and IoT devices</a:t>
            </a:r>
            <a:endParaRPr sz="1200"/>
          </a:p>
          <a:p>
            <a:pPr indent="-158750" lvl="0" marL="152400" rtl="0" algn="l">
              <a:spcBef>
                <a:spcPts val="0"/>
              </a:spcBef>
              <a:spcAft>
                <a:spcPts val="0"/>
              </a:spcAft>
              <a:buClr>
                <a:schemeClr val="dk1"/>
              </a:buClr>
              <a:buSzPts val="1100"/>
              <a:buFont typeface="Arial"/>
              <a:buChar char="•"/>
            </a:pPr>
            <a:r>
              <a:rPr b="0" i="0" lang="en" sz="1100" u="none" strike="noStrike">
                <a:solidFill>
                  <a:schemeClr val="dk1"/>
                </a:solidFill>
                <a:latin typeface="Calibri"/>
                <a:ea typeface="Calibri"/>
                <a:cs typeface="Calibri"/>
                <a:sym typeface="Calibri"/>
              </a:rPr>
              <a:t>Cryptographically signing code</a:t>
            </a:r>
            <a:endParaRPr sz="1200"/>
          </a:p>
          <a:p>
            <a:pPr indent="-158750" lvl="0" marL="152400" rtl="0" algn="l">
              <a:spcBef>
                <a:spcPts val="0"/>
              </a:spcBef>
              <a:spcAft>
                <a:spcPts val="0"/>
              </a:spcAft>
              <a:buClr>
                <a:schemeClr val="dk1"/>
              </a:buClr>
              <a:buSzPts val="1100"/>
              <a:buFont typeface="Arial"/>
              <a:buChar char="•"/>
            </a:pPr>
            <a:r>
              <a:rPr b="0" i="0" lang="en" sz="1100" u="none" strike="noStrike">
                <a:solidFill>
                  <a:schemeClr val="dk1"/>
                </a:solidFill>
                <a:latin typeface="Calibri"/>
                <a:ea typeface="Calibri"/>
                <a:cs typeface="Calibri"/>
                <a:sym typeface="Calibri"/>
              </a:rPr>
              <a:t>Implementing Online Certificate Status Protocol (OCSP) to obtain certificate revocation status</a:t>
            </a:r>
            <a:endParaRPr sz="1200"/>
          </a:p>
          <a:p>
            <a:pPr indent="-88900" lvl="0" marL="152400" rtl="0" algn="l">
              <a:spcBef>
                <a:spcPts val="0"/>
              </a:spcBef>
              <a:spcAft>
                <a:spcPts val="0"/>
              </a:spcAft>
              <a:buClr>
                <a:schemeClr val="dk1"/>
              </a:buClr>
              <a:buSzPts val="1100"/>
              <a:buFont typeface="Arial"/>
              <a:buNone/>
            </a:pPr>
            <a:r>
              <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0" i="0" lang="en" sz="1100" u="none" strike="noStrike">
                <a:solidFill>
                  <a:schemeClr val="dk1"/>
                </a:solidFill>
                <a:latin typeface="Calibri"/>
                <a:ea typeface="Calibri"/>
                <a:cs typeface="Calibri"/>
                <a:sym typeface="Calibri"/>
              </a:rPr>
              <a:t>ACM Private CA is for enterprise customers who are building a public key infrastructure (PKI) inside the AWS Cloud. The </a:t>
            </a:r>
            <a:r>
              <a:rPr lang="en" sz="1200"/>
              <a:t>service is intended for private use within an organization. With ACM Private CA, you can create your own CA hierarchy and issue certificates with it to authenticate internal users, computers, applications, services, servers, and other devices, and to sign computer code. Certificates that a private CA issues are trusted only within your organization, not on the internet. After creating a private CA, you have the ability to issue certificates directly (that is, without obtaining validation from a third-party CA) and to customize them to meet your organization's internal needs.</a:t>
            </a:r>
            <a:endParaRPr sz="1200"/>
          </a:p>
          <a:p>
            <a:pPr indent="0" lvl="0" marL="0" rtl="0" algn="l">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rPr lang="en" sz="1200"/>
              <a:t>The diagram shows ACM Private CA in action:</a:t>
            </a:r>
            <a:endParaRPr sz="1200"/>
          </a:p>
          <a:p>
            <a:pPr indent="-209550" lvl="0" marL="203200" marR="0" rtl="0" algn="l">
              <a:lnSpc>
                <a:spcPct val="100000"/>
              </a:lnSpc>
              <a:spcBef>
                <a:spcPts val="0"/>
              </a:spcBef>
              <a:spcAft>
                <a:spcPts val="0"/>
              </a:spcAft>
              <a:buClr>
                <a:schemeClr val="dk1"/>
              </a:buClr>
              <a:buSzPts val="1100"/>
              <a:buFont typeface="Calibri"/>
              <a:buAutoNum type="arabicPeriod"/>
            </a:pPr>
            <a:r>
              <a:rPr lang="en" sz="1200"/>
              <a:t>The CA administrator creates a subordinate CA to issue certificates.</a:t>
            </a:r>
            <a:endParaRPr sz="1200"/>
          </a:p>
          <a:p>
            <a:pPr indent="-209550" lvl="0" marL="203200" marR="0" rtl="0" algn="l">
              <a:lnSpc>
                <a:spcPct val="100000"/>
              </a:lnSpc>
              <a:spcBef>
                <a:spcPts val="0"/>
              </a:spcBef>
              <a:spcAft>
                <a:spcPts val="0"/>
              </a:spcAft>
              <a:buClr>
                <a:schemeClr val="dk1"/>
              </a:buClr>
              <a:buSzPts val="1100"/>
              <a:buFont typeface="Calibri"/>
              <a:buAutoNum type="arabicPeriod"/>
            </a:pPr>
            <a:r>
              <a:rPr lang="en" sz="1200"/>
              <a:t>The subordinate CA sends the certificate to be signed.</a:t>
            </a:r>
            <a:endParaRPr sz="1200"/>
          </a:p>
          <a:p>
            <a:pPr indent="-209550" lvl="0" marL="203200" marR="0" rtl="0" algn="l">
              <a:lnSpc>
                <a:spcPct val="100000"/>
              </a:lnSpc>
              <a:spcBef>
                <a:spcPts val="0"/>
              </a:spcBef>
              <a:spcAft>
                <a:spcPts val="0"/>
              </a:spcAft>
              <a:buClr>
                <a:schemeClr val="dk1"/>
              </a:buClr>
              <a:buSzPts val="1100"/>
              <a:buFont typeface="Calibri"/>
              <a:buAutoNum type="arabicPeriod"/>
            </a:pPr>
            <a:r>
              <a:rPr lang="en" sz="1200"/>
              <a:t>The on-premises CA or AWS CA signs the certificate.</a:t>
            </a:r>
            <a:endParaRPr sz="1200"/>
          </a:p>
          <a:p>
            <a:pPr indent="-209550" lvl="0" marL="203200" marR="0" rtl="0" algn="l">
              <a:lnSpc>
                <a:spcPct val="100000"/>
              </a:lnSpc>
              <a:spcBef>
                <a:spcPts val="0"/>
              </a:spcBef>
              <a:spcAft>
                <a:spcPts val="0"/>
              </a:spcAft>
              <a:buClr>
                <a:schemeClr val="dk1"/>
              </a:buClr>
              <a:buSzPts val="1100"/>
              <a:buFont typeface="Calibri"/>
              <a:buAutoNum type="arabicPeriod"/>
            </a:pPr>
            <a:r>
              <a:rPr lang="en" sz="1200"/>
              <a:t>ACM Private CA issues the signed certificate to resources.</a:t>
            </a:r>
            <a:endParaRPr b="0" i="0" sz="1100" u="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f108f31744_1_76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1f108f31744_1_76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ACM Private CA is secured with HSMs. These HSMs adhere to FIPS 140-2 Level 3 security standards to help protect your private CA against key compromises. CA administrators can also control access to the service by using IAM policies. ACM Private CA publishes and updates certificate revocation lists to an S3 bucket automatically to help prevent the use of revoked certificates. For instance, an IoT application can check if the private certificate for a sensor is valid before accepting data from the sensor. ACM Private CA also creates another S3 bucket that provides the ability to generate audit reports.</a:t>
            </a:r>
            <a:endParaRPr sz="1200"/>
          </a:p>
          <a:p>
            <a:pPr indent="0" lvl="0" marL="0" marR="0" rtl="0" algn="l">
              <a:spcBef>
                <a:spcPts val="0"/>
              </a:spcBef>
              <a:spcAft>
                <a:spcPts val="0"/>
              </a:spcAft>
              <a:buClr>
                <a:schemeClr val="dk1"/>
              </a:buClr>
              <a:buSzPts val="1100"/>
              <a:buFont typeface="Calibri"/>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Securing internal services is a common use case for ACM Private CA. For example, a private certificate is useful to secure connections to your load balancers, API endpoints, applications, and internal Wi-Fi. This service is also an infrastructure component of ACM, which has a wide variety of uses of its own. Examples include managing private certificates with the benefit of managed renewals and certificate binding, and issuing private certificates to identify AWS resources, such as EC2 instances, Amazon Simple Notification Service (Amazon SNS) messages, or IoT devices. </a:t>
            </a:r>
            <a:r>
              <a:rPr lang="en" sz="1200">
                <a:solidFill>
                  <a:srgbClr val="000000"/>
                </a:solidFill>
                <a:latin typeface="Calibri"/>
                <a:ea typeface="Calibri"/>
                <a:cs typeface="Calibri"/>
                <a:sym typeface="Calibri"/>
              </a:rPr>
              <a:t>ACM Private CA also works well for customers who want a</a:t>
            </a:r>
            <a:r>
              <a:rPr b="0" i="0" lang="en" sz="1200">
                <a:solidFill>
                  <a:srgbClr val="000000"/>
                </a:solidFill>
                <a:latin typeface="Calibri"/>
                <a:ea typeface="Calibri"/>
                <a:cs typeface="Calibri"/>
                <a:sym typeface="Calibri"/>
              </a:rPr>
              <a:t> </a:t>
            </a:r>
            <a:r>
              <a:rPr lang="en" sz="1200">
                <a:solidFill>
                  <a:srgbClr val="000000"/>
                </a:solidFill>
                <a:latin typeface="Calibri"/>
                <a:ea typeface="Calibri"/>
                <a:cs typeface="Calibri"/>
                <a:sym typeface="Calibri"/>
              </a:rPr>
              <a:t>replacement for self-signed certificates and automation through APIs.</a:t>
            </a:r>
            <a:endParaRPr sz="1200">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f108f31744_1_775: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g1f108f31744_1_775: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Protect data in transit by using SSL or client-side encryption when you run applications in the cloud.</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Use VPC endpoints to limit access to S3 buckets.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The ACM service handles the complexity of creating and managing public SSL/TLS certificates for your AWS based websites and applications.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ACM Private CA can manage the lifecycle of your private certificates centrally and in a highly available way.</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f108f31744_1_781: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g1f108f31744_1_781: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covers best practices to protect data in Amazon S3.</a:t>
            </a: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f108f31744_1_78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g1f108f31744_1_78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All objects in an S3 bucket are private by default. Only the object owner has permissions to access these objects. However, the object owner can optionally share objects with others by creating a presigned URL, using their own security credentials, to grant time-limited permissions to upload or download the objects.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A presigned URL provides temporary access to a specific S3 object. By using the URL, a user can either read, write, or update the object. For example, if you have a video in your bucket and both the bucket and the video are private, you can share the video with others by generating a presigned URL.</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Similarly, if you want to receive an object from a user without an AWS account, they can upload an object by using a presigned URL that you share with them.</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Generating a Presigned URL to Upload an Object in the Amazon Simple Storage Service User Guide at </a:t>
            </a:r>
            <a:r>
              <a:rPr lang="en" sz="1200" u="sng">
                <a:solidFill>
                  <a:schemeClr val="hlink"/>
                </a:solidFill>
                <a:latin typeface="Calibri"/>
                <a:ea typeface="Calibri"/>
                <a:cs typeface="Calibri"/>
                <a:sym typeface="Calibri"/>
                <a:hlinkClick r:id="rId2"/>
              </a:rPr>
              <a:t>https://docs.aws.amazon.com/AmazonS3/latest/userguide/PresignedUrlUploadObject.html</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108f31744_1_50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1f108f31744_1_509: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100">
                <a:solidFill>
                  <a:srgbClr val="000000"/>
                </a:solidFill>
                <a:latin typeface="Calibri"/>
                <a:ea typeface="Calibri"/>
                <a:cs typeface="Calibri"/>
                <a:sym typeface="Calibri"/>
              </a:rPr>
              <a:t>Let’s discuss how the concepts in this module are applicable to the bank business scenario.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108f31744_1_79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1f108f31744_1_79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To ensure that you provide the correct balance of security and operational flexibility, AWS recommends the following best practices when using Amazon S3:</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Use encryption as an additional access control to complement the identity, resource, and network-oriented access controls already described. AWS provides a number of features that can help you to easily encrypt data and manage the keys. All AWS services offer the ability to encrypt data at rest and in transit.</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Use bucket policies along with IAM policies to protect resources from unauthorized access and to prevent information disclosure, data integrity compromise, or deletion.</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Set IAM and bucket policies with the least privileges. For example, if an application is expected to upload objects, then the respective IAM role should not have read permissions for the object or any other permissions.</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Enable MFA delete for versioning-enabled buckets to ensure that files cannot be removed or tampered with.</a:t>
            </a:r>
            <a:endParaRPr sz="1200"/>
          </a:p>
          <a:p>
            <a:pPr indent="-158750" lvl="0" marL="152400" marR="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Enforce SSE for each PUT request. This would lead to a deny in cases where the end user doesn’t request SSE.</a:t>
            </a:r>
            <a:endParaRPr sz="1200"/>
          </a:p>
          <a:p>
            <a:pPr indent="-158750" lvl="0" marL="152400" marR="0" rtl="0" algn="l">
              <a:lnSpc>
                <a:spcPct val="100000"/>
              </a:lnSpc>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Use presigned URLs for applications that refer to S3 objects with anonymous access; for example, downloading restricted content. Authentication and authorization must be done in the application.</a:t>
            </a:r>
            <a:endParaRPr sz="1200">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f108f31744_1_79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g1f108f31744_1_79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The following are additional best practices when using Amazon S3:</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Set default encryption on a bucket if you want all objects to be encrypted once stored in the bucket.</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While using S3 Object Lock, use the appropriate retention mode (governance mode or compliance mode). These retention modes apply different levels of protection to your objects. You can apply either retention mode to any object version that is protected by S3 Object Lock.</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Use S3 Block Public Access settings to enforce that buckets don't allow public access to data. </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Upload data to Amazon S3 over SSH File Transfer Protocol (SFTP) by using AWS Transfer for SFTP. This fully managed service provides file transfer over SFTP directly in and out of Amazon S3. Using this service eliminates the need for you to manage SFTP-related infrastructure. With the data in Amazon S3, you can easily integrate it into workloads that use a broad array of AWS services.</a:t>
            </a:r>
            <a:endParaRPr sz="1200"/>
          </a:p>
          <a:p>
            <a:pPr indent="-158750" lvl="0" marL="152400" marR="0" rtl="0" algn="l">
              <a:spcBef>
                <a:spcPts val="0"/>
              </a:spcBef>
              <a:spcAft>
                <a:spcPts val="0"/>
              </a:spcAft>
              <a:buClr>
                <a:srgbClr val="000000"/>
              </a:buClr>
              <a:buSzPts val="1100"/>
              <a:buFont typeface="Arial"/>
              <a:buChar char="•"/>
            </a:pPr>
            <a:r>
              <a:rPr b="0" i="0" lang="en" sz="1200">
                <a:solidFill>
                  <a:srgbClr val="000000"/>
                </a:solidFill>
                <a:latin typeface="Calibri"/>
                <a:ea typeface="Calibri"/>
                <a:cs typeface="Calibri"/>
                <a:sym typeface="Calibri"/>
              </a:rPr>
              <a:t>Use S3 Versioning to preserve, retrieve, and restore every version of every object stored in your S3 bucket.</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f108f31744_1_80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1f108f31744_1_80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provides information about additional services that can help you to protect your data.</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f108f31744_1_809: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1f108f31744_1_809:notes"/>
          <p:cNvSpPr txBox="1"/>
          <p:nvPr>
            <p:ph idx="1" type="body"/>
          </p:nvPr>
        </p:nvSpPr>
        <p:spPr>
          <a:xfrm>
            <a:off x="280147" y="3463636"/>
            <a:ext cx="6275294" cy="4456545"/>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AWS Secrets Manager is a service that makes it easier for you to manage secrets. Secrets can be database credentials, passwords, third-party API keys, and even arbitrary text. You can store and control access to these secrets centrally by using the console, AWS CLI, or API and SDKs.</a:t>
            </a:r>
            <a:endParaRPr sz="1200"/>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rPr lang="en" sz="1200">
                <a:solidFill>
                  <a:srgbClr val="000000"/>
                </a:solidFill>
                <a:latin typeface="Calibri"/>
                <a:ea typeface="Calibri"/>
                <a:cs typeface="Calibri"/>
                <a:sym typeface="Calibri"/>
              </a:rPr>
              <a:t>With </a:t>
            </a:r>
            <a:r>
              <a:rPr b="0" i="0" lang="en" sz="1200">
                <a:solidFill>
                  <a:srgbClr val="000000"/>
                </a:solidFill>
                <a:latin typeface="Calibri"/>
                <a:ea typeface="Calibri"/>
                <a:cs typeface="Calibri"/>
                <a:sym typeface="Calibri"/>
              </a:rPr>
              <a:t>Secrets Manager, you can remove hard-coded credentials (including passwords) from your source code and avoid storing credentials in a configuration file. Instead, you use an API call to Secrets Manager to retrieve the secret programmatically. This helps ensure that the secret can't be compromised by someone examining your code, because the secret simply isn't there. Also, you can configure Secrets Manager to automatically rotate the secret for you according to a schedule that you specify. Therefore, you can replace long-term secrets with short-term ones, which helps to significantly reduce the risk of compromise.</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f108f31744_1_81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g1f108f31744_1_81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b="0" i="0" lang="en" sz="1200">
                <a:solidFill>
                  <a:srgbClr val="000000"/>
                </a:solidFill>
                <a:latin typeface="Calibri"/>
                <a:ea typeface="Calibri"/>
                <a:cs typeface="Calibri"/>
                <a:sym typeface="Calibri"/>
              </a:rPr>
              <a:t>This diagram shows how to use Secrets Manager to secure database credentials. The approach uses an AWS Lambda function, which uses credentials from Secrets Manager to connect to and query the backend Amazon Relational Database Service (Amazon RDS) database. This is done without hardcoding the secrets in code or passing them through environment variables. This approach helps you secure last-mile secrets and protect your backend databases.</a:t>
            </a:r>
            <a:endParaRPr sz="1200"/>
          </a:p>
          <a:p>
            <a:pPr indent="0" lvl="0" marL="0" marR="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marR="0" rtl="0" algn="l">
              <a:spcBef>
                <a:spcPts val="0"/>
              </a:spcBef>
              <a:spcAft>
                <a:spcPts val="0"/>
              </a:spcAft>
              <a:buNone/>
            </a:pPr>
            <a:r>
              <a:rPr b="0" i="0" lang="en" sz="1200">
                <a:solidFill>
                  <a:srgbClr val="000000"/>
                </a:solidFill>
                <a:latin typeface="Calibri"/>
                <a:ea typeface="Calibri"/>
                <a:cs typeface="Calibri"/>
                <a:sym typeface="Calibri"/>
              </a:rPr>
              <a:t>The steps in this workflow are as follows:</a:t>
            </a:r>
            <a:endParaRPr sz="1200"/>
          </a:p>
          <a:p>
            <a:pPr indent="-209550" lvl="0" marL="203200" marR="0" rtl="0" algn="l">
              <a:spcBef>
                <a:spcPts val="0"/>
              </a:spcBef>
              <a:spcAft>
                <a:spcPts val="0"/>
              </a:spcAft>
              <a:buClr>
                <a:srgbClr val="000000"/>
              </a:buClr>
              <a:buSzPts val="1100"/>
              <a:buFont typeface="Calibri"/>
              <a:buAutoNum type="arabicPeriod"/>
            </a:pPr>
            <a:r>
              <a:rPr b="0" i="0" lang="en" sz="1200">
                <a:solidFill>
                  <a:srgbClr val="000000"/>
                </a:solidFill>
                <a:latin typeface="Calibri"/>
                <a:ea typeface="Calibri"/>
                <a:cs typeface="Calibri"/>
                <a:sym typeface="Calibri"/>
              </a:rPr>
              <a:t>Clients </a:t>
            </a:r>
            <a:r>
              <a:rPr lang="en" sz="1200">
                <a:solidFill>
                  <a:srgbClr val="000000"/>
                </a:solidFill>
                <a:latin typeface="Calibri"/>
                <a:ea typeface="Calibri"/>
                <a:cs typeface="Calibri"/>
                <a:sym typeface="Calibri"/>
              </a:rPr>
              <a:t>call the RESTful API hosted on Amazon API Gateway.</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API Gateway runs the Lambda function.</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Lambda function retrieves the database secrets using the Secrets Manager API. Secrets Manager retrieves the secret, decrypts the </a:t>
            </a:r>
            <a:r>
              <a:rPr b="0" i="0" lang="en" sz="1200">
                <a:solidFill>
                  <a:srgbClr val="000000"/>
                </a:solidFill>
                <a:latin typeface="Calibri"/>
                <a:ea typeface="Calibri"/>
                <a:cs typeface="Calibri"/>
                <a:sym typeface="Calibri"/>
              </a:rPr>
              <a:t>protected secret text</a:t>
            </a:r>
            <a:r>
              <a:rPr lang="en" sz="1200">
                <a:solidFill>
                  <a:srgbClr val="000000"/>
                </a:solidFill>
                <a:latin typeface="Calibri"/>
                <a:ea typeface="Calibri"/>
                <a:cs typeface="Calibri"/>
                <a:sym typeface="Calibri"/>
              </a:rPr>
              <a:t>,</a:t>
            </a:r>
            <a:r>
              <a:rPr b="1" i="1" lang="en" sz="1200">
                <a:solidFill>
                  <a:srgbClr val="000000"/>
                </a:solidFill>
                <a:latin typeface="Calibri"/>
                <a:ea typeface="Calibri"/>
                <a:cs typeface="Calibri"/>
                <a:sym typeface="Calibri"/>
              </a:rPr>
              <a:t> </a:t>
            </a:r>
            <a:r>
              <a:rPr lang="en" sz="1200">
                <a:solidFill>
                  <a:srgbClr val="000000"/>
                </a:solidFill>
                <a:latin typeface="Calibri"/>
                <a:ea typeface="Calibri"/>
                <a:cs typeface="Calibri"/>
                <a:sym typeface="Calibri"/>
              </a:rPr>
              <a:t>and returns it to the function over a secured channel.</a:t>
            </a:r>
            <a:endParaRPr sz="1200"/>
          </a:p>
          <a:p>
            <a:pPr indent="-209550" lvl="0" marL="203200" marR="0" rtl="0" algn="l">
              <a:spcBef>
                <a:spcPts val="0"/>
              </a:spcBef>
              <a:spcAft>
                <a:spcPts val="0"/>
              </a:spcAft>
              <a:buClr>
                <a:srgbClr val="000000"/>
              </a:buClr>
              <a:buSzPts val="1100"/>
              <a:buFont typeface="Calibri"/>
              <a:buAutoNum type="arabicPeriod"/>
            </a:pPr>
            <a:r>
              <a:rPr lang="en" sz="1200">
                <a:solidFill>
                  <a:srgbClr val="000000"/>
                </a:solidFill>
                <a:latin typeface="Calibri"/>
                <a:ea typeface="Calibri"/>
                <a:cs typeface="Calibri"/>
                <a:sym typeface="Calibri"/>
              </a:rPr>
              <a:t>The Lambda function connects to the Amazon RDS database by using database secrets from Secrets Manager and returns the query results.</a:t>
            </a:r>
            <a:endParaRPr sz="1200"/>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For more information, see How to Securely Provide Database Credentials to Lambda Functions by Using AWS Secrets Manager in the AWS Security Blog at </a:t>
            </a:r>
            <a:r>
              <a:rPr lang="en" sz="1200" u="sng">
                <a:solidFill>
                  <a:schemeClr val="hlink"/>
                </a:solidFill>
                <a:latin typeface="Calibri"/>
                <a:ea typeface="Calibri"/>
                <a:cs typeface="Calibri"/>
                <a:sym typeface="Calibri"/>
                <a:hlinkClick r:id="rId2"/>
              </a:rPr>
              <a:t>https://aws.amazon.com/blogs/security/how-to-securely-provide-database-credentials-to-lambda-functions-by-using-aws-secrets-manager</a:t>
            </a:r>
            <a:r>
              <a:rPr lang="en" sz="1200">
                <a:solidFill>
                  <a:srgbClr val="000000"/>
                </a:solidFill>
                <a:latin typeface="Calibri"/>
                <a:ea typeface="Calibri"/>
                <a:cs typeface="Calibri"/>
                <a:sym typeface="Calibri"/>
              </a:rPr>
              <a:t>.</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f108f31744_1_82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1f108f31744_1_824:notes"/>
          <p:cNvSpPr txBox="1"/>
          <p:nvPr>
            <p:ph idx="1" type="body"/>
          </p:nvPr>
        </p:nvSpPr>
        <p:spPr>
          <a:xfrm>
            <a:off x="280147" y="3463636"/>
            <a:ext cx="6275294" cy="4108916"/>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None/>
            </a:pPr>
            <a:r>
              <a:rPr lang="en" sz="1200">
                <a:solidFill>
                  <a:srgbClr val="000000"/>
                </a:solidFill>
              </a:rPr>
              <a:t>With Secrets Manager, you can automatically rotate passwords for Amazon Aurora, MySQL, MariaDB, PostgreSQL, and Oracle databases that are hosted on AWS. </a:t>
            </a:r>
            <a:r>
              <a:rPr b="0" i="0" lang="en" sz="1200">
                <a:solidFill>
                  <a:srgbClr val="000000"/>
                </a:solidFill>
              </a:rPr>
              <a:t>To turn on automatic rotation, you need administrator permissions. </a:t>
            </a:r>
            <a:r>
              <a:rPr lang="en" sz="1200">
                <a:solidFill>
                  <a:srgbClr val="000000"/>
                </a:solidFill>
              </a:rPr>
              <a:t>This rotation is done without human intervention through a Lambda function, either on a schedule that you specify or as needed. For Amazon RDS DB engine credentials, this Lambda function already exists, but if you have other credentials with an expiration, such as a SAML login, you might want to create a custom function for use with Secrets Manager.</a:t>
            </a:r>
            <a:endParaRPr sz="1200"/>
          </a:p>
          <a:p>
            <a:pPr indent="0" lvl="0" marL="0" marR="0" rtl="0" algn="l">
              <a:spcBef>
                <a:spcPts val="0"/>
              </a:spcBef>
              <a:spcAft>
                <a:spcPts val="0"/>
              </a:spcAft>
              <a:buNone/>
            </a:pPr>
            <a:r>
              <a:t/>
            </a:r>
            <a:endParaRPr sz="1200">
              <a:solidFill>
                <a:srgbClr val="000000"/>
              </a:solidFill>
            </a:endParaRPr>
          </a:p>
          <a:p>
            <a:pPr indent="0" lvl="0" marL="0" marR="0" rtl="0" algn="l">
              <a:spcBef>
                <a:spcPts val="0"/>
              </a:spcBef>
              <a:spcAft>
                <a:spcPts val="0"/>
              </a:spcAft>
              <a:buNone/>
            </a:pPr>
            <a:r>
              <a:rPr b="0" i="0" lang="en" sz="1100">
                <a:solidFill>
                  <a:schemeClr val="dk1"/>
                </a:solidFill>
              </a:rPr>
              <a:t>The rotation function does the work of rotating the secret. The process to rotate a secret has four steps, which correspond to four steps in the Lambda rotation function. Secrets Manager uses staging labels to label secret versions during rotation:</a:t>
            </a:r>
            <a:endParaRPr b="0" i="0" sz="1100">
              <a:solidFill>
                <a:schemeClr val="dk1"/>
              </a:solidFill>
            </a:endParaRPr>
          </a:p>
          <a:p>
            <a:pPr indent="-209550" lvl="0" marL="203200" rtl="0" algn="l">
              <a:spcBef>
                <a:spcPts val="0"/>
              </a:spcBef>
              <a:spcAft>
                <a:spcPts val="0"/>
              </a:spcAft>
              <a:buClr>
                <a:schemeClr val="dk1"/>
              </a:buClr>
              <a:buSzPts val="1100"/>
              <a:buFont typeface="Calibri"/>
              <a:buAutoNum type="arabicPeriod"/>
            </a:pPr>
            <a:r>
              <a:rPr lang="en" sz="1100"/>
              <a:t>The function contacts the DB for new credentials.</a:t>
            </a:r>
            <a:endParaRPr sz="1200"/>
          </a:p>
          <a:p>
            <a:pPr indent="-209550" lvl="0" marL="203200" rtl="0" algn="l">
              <a:spcBef>
                <a:spcPts val="0"/>
              </a:spcBef>
              <a:spcAft>
                <a:spcPts val="0"/>
              </a:spcAft>
              <a:buClr>
                <a:schemeClr val="dk1"/>
              </a:buClr>
              <a:buSzPts val="1100"/>
              <a:buFont typeface="Calibri"/>
              <a:buAutoNum type="arabicPeriod"/>
            </a:pPr>
            <a:r>
              <a:rPr lang="en" sz="1100"/>
              <a:t>Secrets Manager stores the new credentials with the AWSPENDING label.</a:t>
            </a:r>
            <a:endParaRPr sz="1200"/>
          </a:p>
          <a:p>
            <a:pPr indent="-209550" lvl="0" marL="203200" rtl="0" algn="l">
              <a:spcBef>
                <a:spcPts val="0"/>
              </a:spcBef>
              <a:spcAft>
                <a:spcPts val="0"/>
              </a:spcAft>
              <a:buClr>
                <a:schemeClr val="dk1"/>
              </a:buClr>
              <a:buSzPts val="1100"/>
              <a:buFont typeface="Calibri"/>
              <a:buAutoNum type="arabicPeriod"/>
            </a:pPr>
            <a:r>
              <a:rPr lang="en" sz="1100"/>
              <a:t>The new credentials are tested.</a:t>
            </a:r>
            <a:endParaRPr sz="1200"/>
          </a:p>
          <a:p>
            <a:pPr indent="-209550" lvl="0" marL="203200" rtl="0" algn="l">
              <a:spcBef>
                <a:spcPts val="0"/>
              </a:spcBef>
              <a:spcAft>
                <a:spcPts val="0"/>
              </a:spcAft>
              <a:buClr>
                <a:schemeClr val="dk1"/>
              </a:buClr>
              <a:buSzPts val="1100"/>
              <a:buFont typeface="Calibri"/>
              <a:buAutoNum type="arabicPeriod"/>
            </a:pPr>
            <a:r>
              <a:rPr lang="en" sz="1100"/>
              <a:t>The new credentials are made the default with the AWSCURRENT label.</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f108f31744_1_83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g1f108f31744_1_830: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Amazon Macie is a security service that uses machine learning to automatically discover, classify, and protect sensitive data in AWS. Macie recognizes personally identifiable information (PII) such as passport numbers, medical ID numbers, and tax ID numbers. Macie also recognizes financial information, encryption keys, and credentials. </a:t>
            </a:r>
            <a:r>
              <a:rPr b="0" i="0" lang="en" sz="1200">
                <a:solidFill>
                  <a:srgbClr val="000000"/>
                </a:solidFill>
                <a:latin typeface="Calibri"/>
                <a:ea typeface="Calibri"/>
                <a:cs typeface="Calibri"/>
                <a:sym typeface="Calibri"/>
              </a:rPr>
              <a:t>Macie also provides you the ability to add custom-defined data types using regular expressions to enable Macie to discover proprietary or unique sensitive data for your business.</a:t>
            </a:r>
            <a:endParaRPr sz="12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Currently, Macie protects data stored in Amazon S3 only and </a:t>
            </a:r>
            <a:r>
              <a:rPr b="0" i="0" lang="en" sz="1200">
                <a:solidFill>
                  <a:srgbClr val="000000"/>
                </a:solidFill>
                <a:latin typeface="Calibri"/>
                <a:ea typeface="Calibri"/>
                <a:cs typeface="Calibri"/>
                <a:sym typeface="Calibri"/>
              </a:rPr>
              <a:t>is available in most AWS Regions. </a:t>
            </a:r>
            <a:r>
              <a:rPr lang="en" sz="1200">
                <a:solidFill>
                  <a:srgbClr val="000000"/>
                </a:solidFill>
                <a:latin typeface="Calibri"/>
                <a:ea typeface="Calibri"/>
                <a:cs typeface="Calibri"/>
                <a:sym typeface="Calibri"/>
              </a:rPr>
              <a:t>Macie has dashboards and alerts that give visibility into data access by analyzing Amazon S3 resource-based policies and ACLs during sensitive data recovery. </a:t>
            </a:r>
            <a:r>
              <a:rPr b="0" i="0" lang="en" sz="1200">
                <a:solidFill>
                  <a:srgbClr val="000000"/>
                </a:solidFill>
                <a:latin typeface="Calibri"/>
                <a:ea typeface="Calibri"/>
                <a:cs typeface="Calibri"/>
                <a:sym typeface="Calibri"/>
              </a:rPr>
              <a:t> </a:t>
            </a:r>
            <a:r>
              <a:rPr lang="en" sz="1200">
                <a:solidFill>
                  <a:srgbClr val="000000"/>
                </a:solidFill>
                <a:latin typeface="Calibri"/>
                <a:ea typeface="Calibri"/>
                <a:cs typeface="Calibri"/>
                <a:sym typeface="Calibri"/>
              </a:rPr>
              <a:t>The service continuously monitors data and generates detailed alerts when it detects risk of unauthorized access or inadvertent data leaks.</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With Macie, </a:t>
            </a:r>
            <a:r>
              <a:rPr b="0" i="0" lang="en" sz="1200">
                <a:solidFill>
                  <a:srgbClr val="000000"/>
                </a:solidFill>
                <a:latin typeface="Calibri"/>
                <a:ea typeface="Calibri"/>
                <a:cs typeface="Calibri"/>
                <a:sym typeface="Calibri"/>
              </a:rPr>
              <a:t>you have full control of the service through the Macie API set, and you can centrally manage Macie for multiple accounts. Macie integrates with AWS Organizations, which means that you can manage as many as 5,000 Macie accounts for a single AWS organization. You can also continue to use native Macie features for managing multiple accounts, which enables you to manage as many as 1,000 member accounts with a single Macie administrator account.</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f108f31744_1_838: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1f108f31744_1_838: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Macie can help you classify your sensitive and business-critical data at the S3 bucket level. Macie scans all supported objects found and evaluates them for sensitive data that meets the job criteria. You can further configure these sensitive data discovery jobs; for example, only classify PDF documents or classify all objects except those with a particular prefix.</a:t>
            </a:r>
            <a:endParaRPr sz="1200"/>
          </a:p>
          <a:p>
            <a:pPr indent="0" lvl="0" marL="0" marR="0" rtl="0" algn="l">
              <a:spcBef>
                <a:spcPts val="0"/>
              </a:spcBef>
              <a:spcAft>
                <a:spcPts val="0"/>
              </a:spcAft>
              <a:buClr>
                <a:schemeClr val="dk1"/>
              </a:buClr>
              <a:buSzPts val="1100"/>
              <a:buFont typeface="Calibri"/>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By default, Macie will continuously monitor all buckets in any account in which it is enabled. Findings are generated for any bucket that is public, not encrypted, or </a:t>
            </a:r>
            <a:r>
              <a:rPr b="0" i="0" lang="en" sz="1200">
                <a:solidFill>
                  <a:srgbClr val="000000"/>
                </a:solidFill>
                <a:latin typeface="Calibri"/>
                <a:ea typeface="Calibri"/>
                <a:cs typeface="Calibri"/>
                <a:sym typeface="Calibri"/>
              </a:rPr>
              <a:t>shared or replicated with AWS accounts outside of a customer’s organization</a:t>
            </a:r>
            <a:r>
              <a:rPr lang="en" sz="1200">
                <a:solidFill>
                  <a:srgbClr val="000000"/>
                </a:solidFill>
                <a:latin typeface="Calibri"/>
                <a:ea typeface="Calibri"/>
                <a:cs typeface="Calibri"/>
                <a:sym typeface="Calibri"/>
              </a:rPr>
              <a:t>. These findings are reported in near-real time.</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f108f31744_1_844: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1f108f31744_1_844: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The Macie summary page in the console provides an overview of the buckets that have been through the Macie discovery process. As mentioned, buckets are monitored for allowing public access, not being encrypted, and being shared or replicated outside of your account.</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f108f31744_1_852: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g1f108f31744_1_852: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b="0" i="0" lang="en" sz="1200">
                <a:solidFill>
                  <a:srgbClr val="000000"/>
                </a:solidFill>
                <a:latin typeface="Calibri"/>
                <a:ea typeface="Calibri"/>
                <a:cs typeface="Calibri"/>
                <a:sym typeface="Calibri"/>
              </a:rPr>
              <a:t>A Macie job analyzes data in specific S3 buckets for sensitive data. Each job uses managed data identifiers that Macie provides and, optionally, custom data identifiers that you create. The service provides the ability to </a:t>
            </a:r>
            <a:r>
              <a:rPr lang="en" sz="1200">
                <a:solidFill>
                  <a:srgbClr val="000000"/>
                </a:solidFill>
                <a:latin typeface="Calibri"/>
                <a:ea typeface="Calibri"/>
                <a:cs typeface="Calibri"/>
                <a:sym typeface="Calibri"/>
              </a:rPr>
              <a:t>run one-time, daily, weekly, or monthly sensitive data discovery jobs for all or a subset of objects in an S3 bucket. For sensitive data discovery jobs, Macie automatically tracks changes to the bucket and only evaluates new or modified objects over time.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f108f31744_1_515:notes"/>
          <p:cNvSpPr/>
          <p:nvPr>
            <p:ph idx="2" type="sldImg"/>
          </p:nvPr>
        </p:nvSpPr>
        <p:spPr>
          <a:xfrm>
            <a:off x="1008529" y="572944"/>
            <a:ext cx="4840941" cy="280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1f108f31744_1_515:notes"/>
          <p:cNvSpPr txBox="1"/>
          <p:nvPr>
            <p:ph idx="1" type="body"/>
          </p:nvPr>
        </p:nvSpPr>
        <p:spPr>
          <a:xfrm>
            <a:off x="282388" y="3466407"/>
            <a:ext cx="6277087" cy="4904509"/>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John was receptive to María’s presentation and appears supportive of her plan to secure the bank’s assets from outside attacks.</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However, María noticed that John still seemed unsure of the security capabilities inherent to AWS.</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f108f31744_1_860: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g1f108f31744_1_860: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spcBef>
                <a:spcPts val="0"/>
              </a:spcBef>
              <a:spcAft>
                <a:spcPts val="0"/>
              </a:spcAft>
              <a:buClr>
                <a:srgbClr val="000000"/>
              </a:buClr>
              <a:buSzPts val="1100"/>
              <a:buFont typeface="Calibri"/>
              <a:buNone/>
            </a:pPr>
            <a:r>
              <a:rPr lang="en" sz="1200">
                <a:solidFill>
                  <a:srgbClr val="000000"/>
                </a:solidFill>
                <a:latin typeface="Calibri"/>
                <a:ea typeface="Calibri"/>
                <a:cs typeface="Calibri"/>
                <a:sym typeface="Calibri"/>
              </a:rPr>
              <a:t>Key takeaways from this section of the module include the following:</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Secrets Manager helps protect access to applications, services, and IT resources.</a:t>
            </a:r>
            <a:endParaRPr sz="1200"/>
          </a:p>
          <a:p>
            <a:pPr indent="-158750" lvl="0" marL="152400" rtl="0" algn="l">
              <a:spcBef>
                <a:spcPts val="0"/>
              </a:spcBef>
              <a:spcAft>
                <a:spcPts val="0"/>
              </a:spcAft>
              <a:buClr>
                <a:srgbClr val="000000"/>
              </a:buClr>
              <a:buSzPts val="1100"/>
              <a:buFont typeface="Arial"/>
              <a:buChar char="•"/>
            </a:pPr>
            <a:r>
              <a:rPr lang="en" sz="1200">
                <a:solidFill>
                  <a:srgbClr val="000000"/>
                </a:solidFill>
                <a:latin typeface="Calibri"/>
                <a:ea typeface="Calibri"/>
                <a:cs typeface="Calibri"/>
                <a:sym typeface="Calibri"/>
              </a:rPr>
              <a:t>Macie uses machine learning and pattern matching to discover and protect sensitive data in AWS.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f108f31744_1_522:notes"/>
          <p:cNvSpPr/>
          <p:nvPr>
            <p:ph idx="2" type="sldImg"/>
          </p:nvPr>
        </p:nvSpPr>
        <p:spPr>
          <a:xfrm>
            <a:off x="1008529" y="572944"/>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1f108f31744_1_522:notes"/>
          <p:cNvSpPr txBox="1"/>
          <p:nvPr>
            <p:ph idx="1" type="body"/>
          </p:nvPr>
        </p:nvSpPr>
        <p:spPr>
          <a:xfrm>
            <a:off x="282388" y="3466407"/>
            <a:ext cx="6277087" cy="4904509"/>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lang="en" sz="1100">
                <a:solidFill>
                  <a:srgbClr val="000000"/>
                </a:solidFill>
                <a:latin typeface="Calibri"/>
                <a:ea typeface="Calibri"/>
                <a:cs typeface="Calibri"/>
                <a:sym typeface="Calibri"/>
              </a:rPr>
              <a:t>John explained that, at his previous employer, a disgruntled employee had inappropriately accessed some inadequately secured user data.</a:t>
            </a:r>
            <a:endParaRPr sz="1200"/>
          </a:p>
          <a:p>
            <a:pPr indent="0" lvl="0" marL="0" rtl="0" algn="l">
              <a:spcBef>
                <a:spcPts val="0"/>
              </a:spcBef>
              <a:spcAft>
                <a:spcPts val="0"/>
              </a:spcAft>
              <a:buNone/>
            </a:pPr>
            <a:r>
              <a:t/>
            </a:r>
            <a:endParaRPr b="0" sz="1100">
              <a:solidFill>
                <a:srgbClr val="000000"/>
              </a:solidFill>
              <a:latin typeface="Calibri"/>
              <a:ea typeface="Calibri"/>
              <a:cs typeface="Calibri"/>
              <a:sym typeface="Calibri"/>
            </a:endParaRPr>
          </a:p>
          <a:p>
            <a:pPr indent="0" lvl="0" marL="0" rtl="0" algn="l">
              <a:spcBef>
                <a:spcPts val="0"/>
              </a:spcBef>
              <a:spcAft>
                <a:spcPts val="0"/>
              </a:spcAft>
              <a:buNone/>
            </a:pPr>
            <a:r>
              <a:rPr b="0" lang="en" sz="1100">
                <a:solidFill>
                  <a:srgbClr val="000000"/>
                </a:solidFill>
                <a:latin typeface="Calibri"/>
                <a:ea typeface="Calibri"/>
                <a:cs typeface="Calibri"/>
                <a:sym typeface="Calibri"/>
              </a:rPr>
              <a:t>This wasn’t discovered until after the employee had left the company. This breach cost the company a large amount of money in fines and settlements.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f108f31744_1_529:notes"/>
          <p:cNvSpPr/>
          <p:nvPr>
            <p:ph idx="2" type="sldImg"/>
          </p:nvPr>
        </p:nvSpPr>
        <p:spPr>
          <a:xfrm>
            <a:off x="1008529" y="572944"/>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1f108f31744_1_529:notes"/>
          <p:cNvSpPr txBox="1"/>
          <p:nvPr>
            <p:ph idx="1" type="body"/>
          </p:nvPr>
        </p:nvSpPr>
        <p:spPr>
          <a:xfrm>
            <a:off x="282388" y="3466407"/>
            <a:ext cx="6277087" cy="4904509"/>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b="0" lang="en" sz="1100">
                <a:solidFill>
                  <a:srgbClr val="000000"/>
                </a:solidFill>
                <a:latin typeface="Calibri"/>
                <a:ea typeface="Calibri"/>
                <a:cs typeface="Calibri"/>
                <a:sym typeface="Calibri"/>
              </a:rPr>
              <a:t>For John to be comfortable with migrating to the cloud, he needs to understand how user data would be protected in the AWS Cloud.</a:t>
            </a:r>
            <a:endParaRPr sz="1200"/>
          </a:p>
          <a:p>
            <a:pPr indent="0" lvl="0" marL="0" rtl="0" algn="l">
              <a:spcBef>
                <a:spcPts val="0"/>
              </a:spcBef>
              <a:spcAft>
                <a:spcPts val="0"/>
              </a:spcAft>
              <a:buNone/>
            </a:pPr>
            <a:r>
              <a:t/>
            </a:r>
            <a:endParaRPr b="0" sz="1100">
              <a:solidFill>
                <a:srgbClr val="000000"/>
              </a:solidFill>
              <a:latin typeface="Calibri"/>
              <a:ea typeface="Calibri"/>
              <a:cs typeface="Calibri"/>
              <a:sym typeface="Calibri"/>
            </a:endParaRPr>
          </a:p>
          <a:p>
            <a:pPr indent="0" lvl="0" marL="0" rtl="0" algn="l">
              <a:spcBef>
                <a:spcPts val="0"/>
              </a:spcBef>
              <a:spcAft>
                <a:spcPts val="0"/>
              </a:spcAft>
              <a:buNone/>
            </a:pPr>
            <a:r>
              <a:rPr b="0" lang="en" sz="1100">
                <a:solidFill>
                  <a:srgbClr val="000000"/>
                </a:solidFill>
                <a:latin typeface="Calibri"/>
                <a:ea typeface="Calibri"/>
                <a:cs typeface="Calibri"/>
                <a:sym typeface="Calibri"/>
              </a:rPr>
              <a:t>For their next meeting, María wants to explain how they can secure user data that’s stored in the cloud.</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f108f31744_1_536: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1f108f31744_1_536: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marR="0" rtl="0" algn="l">
              <a:lnSpc>
                <a:spcPct val="100000"/>
              </a:lnSpc>
              <a:spcBef>
                <a:spcPts val="0"/>
              </a:spcBef>
              <a:spcAft>
                <a:spcPts val="0"/>
              </a:spcAft>
              <a:buClr>
                <a:srgbClr val="000000"/>
              </a:buClr>
              <a:buSzPts val="1100"/>
              <a:buFont typeface="Calibri"/>
              <a:buNone/>
            </a:pPr>
            <a:r>
              <a:rPr b="1" lang="en" sz="1200">
                <a:solidFill>
                  <a:srgbClr val="000000"/>
                </a:solidFill>
                <a:latin typeface="Calibri"/>
                <a:ea typeface="Calibri"/>
                <a:cs typeface="Calibri"/>
                <a:sym typeface="Calibri"/>
              </a:rPr>
              <a:t>For accessibility:</a:t>
            </a:r>
            <a:r>
              <a:rPr b="0" lang="en" sz="1200">
                <a:solidFill>
                  <a:srgbClr val="000000"/>
                </a:solidFill>
                <a:latin typeface="Calibri"/>
                <a:ea typeface="Calibri"/>
                <a:cs typeface="Calibri"/>
                <a:sym typeface="Calibri"/>
              </a:rPr>
              <a:t> Shared responsibility model listing customer and AWS responsibilities. Customer is responsible for security in the cloud. This includes customer data. Platform, applications, identity and access management. Operating system, network, and firewall configuration. Client-side data encryption and data integrity, authentication. Server-side encryption of file system and data. Networking traffic protection, to include encryption, integrity, and identity. AWS is responsible for security of the cloud. This includes the AWS foundation services for compute, storage, databases, and networking. And the AWS Global Infrastructure, to include Regions, Availability Zones, and Edge Locations. </a:t>
            </a:r>
            <a:r>
              <a:rPr b="1" lang="en" sz="1200">
                <a:solidFill>
                  <a:srgbClr val="000000"/>
                </a:solidFill>
                <a:latin typeface="Calibri"/>
                <a:ea typeface="Calibri"/>
                <a:cs typeface="Calibri"/>
                <a:sym typeface="Calibri"/>
              </a:rPr>
              <a:t>End of accessibility description.</a:t>
            </a:r>
            <a:endParaRPr sz="1200"/>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This module covers two portions of the shared responsibility model: client-side encryption and data integrity, including authentication, and server-side encryption (file system and data). The customer is responsible to secure these portions.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108f31744_1_543:notes"/>
          <p:cNvSpPr/>
          <p:nvPr>
            <p:ph idx="2" type="sldImg"/>
          </p:nvPr>
        </p:nvSpPr>
        <p:spPr>
          <a:xfrm>
            <a:off x="1008529" y="577273"/>
            <a:ext cx="4840941" cy="280554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1f108f31744_1_543:notes"/>
          <p:cNvSpPr txBox="1"/>
          <p:nvPr>
            <p:ph idx="1" type="body"/>
          </p:nvPr>
        </p:nvSpPr>
        <p:spPr>
          <a:xfrm>
            <a:off x="280147" y="3463636"/>
            <a:ext cx="6275294" cy="4906818"/>
          </a:xfrm>
          <a:prstGeom prst="rect">
            <a:avLst/>
          </a:prstGeom>
          <a:noFill/>
          <a:ln>
            <a:noFill/>
          </a:ln>
        </p:spPr>
        <p:txBody>
          <a:bodyPr anchorCtr="0" anchor="t" bIns="40725" lIns="81475" spcFirstLastPara="1" rIns="81475" wrap="square" tIns="40725">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This section covers how to protect data at rest.</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5" name="Shape 55"/>
        <p:cNvGrpSpPr/>
        <p:nvPr/>
      </p:nvGrpSpPr>
      <p:grpSpPr>
        <a:xfrm>
          <a:off x="0" y="0"/>
          <a:ext cx="0" cy="0"/>
          <a:chOff x="0" y="0"/>
          <a:chExt cx="0" cy="0"/>
        </a:xfrm>
      </p:grpSpPr>
      <p:grpSp>
        <p:nvGrpSpPr>
          <p:cNvPr id="56" name="Google Shape;56;p14"/>
          <p:cNvGrpSpPr/>
          <p:nvPr/>
        </p:nvGrpSpPr>
        <p:grpSpPr>
          <a:xfrm>
            <a:off x="0" y="-1"/>
            <a:ext cx="9144000" cy="5143501"/>
            <a:chOff x="0" y="-1"/>
            <a:chExt cx="12192000" cy="6858001"/>
          </a:xfrm>
        </p:grpSpPr>
        <p:sp>
          <p:nvSpPr>
            <p:cNvPr id="57" name="Google Shape;57;p14"/>
            <p:cNvSpPr/>
            <p:nvPr/>
          </p:nvSpPr>
          <p:spPr>
            <a:xfrm>
              <a:off x="0" y="0"/>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8096250" y="-1"/>
              <a:ext cx="4095750" cy="22955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 name="Google Shape;60;p14"/>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61" name="Google Shape;61;p1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lt2"/>
                  </a:solidFill>
                  <a:latin typeface="Arial"/>
                  <a:ea typeface="Arial"/>
                  <a:cs typeface="Arial"/>
                  <a:sym typeface="Arial"/>
                </a:rPr>
                <a:t>© 2022, Amazon Web Services, Inc. or its affiliates. All rights reserved.</a:t>
              </a:r>
              <a:endParaRPr sz="1100"/>
            </a:p>
          </p:txBody>
        </p:sp>
      </p:grpSp>
      <p:sp>
        <p:nvSpPr>
          <p:cNvPr id="62" name="Google Shape;62;p14"/>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lt2"/>
              </a:buClr>
              <a:buSzPts val="2400"/>
              <a:buNone/>
              <a:defRPr sz="24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grpSp>
        <p:nvGrpSpPr>
          <p:cNvPr id="67" name="Google Shape;67;p15"/>
          <p:cNvGrpSpPr/>
          <p:nvPr/>
        </p:nvGrpSpPr>
        <p:grpSpPr>
          <a:xfrm>
            <a:off x="492494" y="-1"/>
            <a:ext cx="8651507" cy="5143501"/>
            <a:chOff x="656659" y="-1"/>
            <a:chExt cx="11535342" cy="6858001"/>
          </a:xfrm>
        </p:grpSpPr>
        <p:sp>
          <p:nvSpPr>
            <p:cNvPr id="68" name="Google Shape;68;p15"/>
            <p:cNvSpPr/>
            <p:nvPr/>
          </p:nvSpPr>
          <p:spPr>
            <a:xfrm>
              <a:off x="672321" y="5917721"/>
              <a:ext cx="4282108" cy="94027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9" name="Google Shape;69;p15"/>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 name="Google Shape;70;p15"/>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1" name="Google Shape;71;p15"/>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72" name="Google Shape;72;p15"/>
            <p:cNvSpPr/>
            <p:nvPr/>
          </p:nvSpPr>
          <p:spPr>
            <a:xfrm>
              <a:off x="7622849"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 name="Google Shape;73;p15"/>
            <p:cNvSpPr txBox="1"/>
            <p:nvPr/>
          </p:nvSpPr>
          <p:spPr>
            <a:xfrm>
              <a:off x="7538162"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74" name="Shape 74"/>
        <p:cNvGrpSpPr/>
        <p:nvPr/>
      </p:nvGrpSpPr>
      <p:grpSpPr>
        <a:xfrm>
          <a:off x="0" y="0"/>
          <a:ext cx="0" cy="0"/>
          <a:chOff x="0" y="0"/>
          <a:chExt cx="0" cy="0"/>
        </a:xfrm>
      </p:grpSpPr>
      <p:sp>
        <p:nvSpPr>
          <p:cNvPr id="75" name="Google Shape;75;p16"/>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2"/>
              </a:buClr>
              <a:buSzPts val="2100"/>
              <a:buChar char="•"/>
              <a:defRPr/>
            </a:lvl1pPr>
            <a:lvl2pPr indent="-342900" lvl="1" marL="914400" algn="l">
              <a:lnSpc>
                <a:spcPct val="100000"/>
              </a:lnSpc>
              <a:spcBef>
                <a:spcPts val="500"/>
              </a:spcBef>
              <a:spcAft>
                <a:spcPts val="0"/>
              </a:spcAft>
              <a:buClr>
                <a:schemeClr val="dk2"/>
              </a:buClr>
              <a:buSzPts val="1800"/>
              <a:buChar char="•"/>
              <a:defRPr/>
            </a:lvl2pPr>
            <a:lvl3pPr indent="-323850" lvl="2" marL="1371600" algn="l">
              <a:lnSpc>
                <a:spcPct val="100000"/>
              </a:lnSpc>
              <a:spcBef>
                <a:spcPts val="500"/>
              </a:spcBef>
              <a:spcAft>
                <a:spcPts val="0"/>
              </a:spcAft>
              <a:buClr>
                <a:schemeClr val="dk2"/>
              </a:buClr>
              <a:buSzPts val="15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76" name="Google Shape;76;p1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77" name="Google Shape;77;p1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80" name="Shape 80"/>
        <p:cNvGrpSpPr/>
        <p:nvPr/>
      </p:nvGrpSpPr>
      <p:grpSpPr>
        <a:xfrm>
          <a:off x="0" y="0"/>
          <a:ext cx="0" cy="0"/>
          <a:chOff x="0" y="0"/>
          <a:chExt cx="0" cy="0"/>
        </a:xfrm>
      </p:grpSpPr>
      <p:sp>
        <p:nvSpPr>
          <p:cNvPr id="81" name="Google Shape;81;p1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82" name="Google Shape;82;p1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85" name="Google Shape;85;p17"/>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86" name="Google Shape;86;p1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87" name="Shape 87"/>
        <p:cNvGrpSpPr/>
        <p:nvPr/>
      </p:nvGrpSpPr>
      <p:grpSpPr>
        <a:xfrm>
          <a:off x="0" y="0"/>
          <a:ext cx="0" cy="0"/>
          <a:chOff x="0" y="0"/>
          <a:chExt cx="0" cy="0"/>
        </a:xfrm>
      </p:grpSpPr>
      <p:sp>
        <p:nvSpPr>
          <p:cNvPr id="88" name="Google Shape;88;p1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89" name="Google Shape;89;p1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92" name="Shape 92"/>
        <p:cNvGrpSpPr/>
        <p:nvPr/>
      </p:nvGrpSpPr>
      <p:grpSpPr>
        <a:xfrm>
          <a:off x="0" y="0"/>
          <a:ext cx="0" cy="0"/>
          <a:chOff x="0" y="0"/>
          <a:chExt cx="0" cy="0"/>
        </a:xfrm>
      </p:grpSpPr>
      <p:sp>
        <p:nvSpPr>
          <p:cNvPr id="93" name="Google Shape;93;p1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94" name="Google Shape;94;p1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96" name="Shape 96"/>
        <p:cNvGrpSpPr/>
        <p:nvPr/>
      </p:nvGrpSpPr>
      <p:grpSpPr>
        <a:xfrm>
          <a:off x="0" y="0"/>
          <a:ext cx="0" cy="0"/>
          <a:chOff x="0" y="0"/>
          <a:chExt cx="0" cy="0"/>
        </a:xfrm>
      </p:grpSpPr>
      <p:sp>
        <p:nvSpPr>
          <p:cNvPr id="97" name="Google Shape;97;p2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98" name="Google Shape;98;p2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0"/>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01" name="Google Shape;101;p20"/>
          <p:cNvSpPr txBox="1"/>
          <p:nvPr>
            <p:ph idx="2" type="body"/>
          </p:nvPr>
        </p:nvSpPr>
        <p:spPr>
          <a:xfrm>
            <a:off x="6583680" y="1714500"/>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02" name="Google Shape;102;p2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103" name="Shape 103"/>
        <p:cNvGrpSpPr/>
        <p:nvPr/>
      </p:nvGrpSpPr>
      <p:grpSpPr>
        <a:xfrm>
          <a:off x="0" y="0"/>
          <a:ext cx="0" cy="0"/>
          <a:chOff x="0" y="0"/>
          <a:chExt cx="0" cy="0"/>
        </a:xfrm>
      </p:grpSpPr>
      <p:grpSp>
        <p:nvGrpSpPr>
          <p:cNvPr id="104" name="Google Shape;104;p21"/>
          <p:cNvGrpSpPr/>
          <p:nvPr/>
        </p:nvGrpSpPr>
        <p:grpSpPr>
          <a:xfrm>
            <a:off x="0" y="1"/>
            <a:ext cx="8009259" cy="5143500"/>
            <a:chOff x="0" y="1"/>
            <a:chExt cx="10679012" cy="6858000"/>
          </a:xfrm>
        </p:grpSpPr>
        <p:sp>
          <p:nvSpPr>
            <p:cNvPr id="105" name="Google Shape;105;p21"/>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06" name="Google Shape;106;p2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07" name="Google Shape;107;p21"/>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08" name="Google Shape;108;p2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1"/>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11" name="Shape 111"/>
        <p:cNvGrpSpPr/>
        <p:nvPr/>
      </p:nvGrpSpPr>
      <p:grpSpPr>
        <a:xfrm>
          <a:off x="0" y="0"/>
          <a:ext cx="0" cy="0"/>
          <a:chOff x="0" y="0"/>
          <a:chExt cx="0" cy="0"/>
        </a:xfrm>
      </p:grpSpPr>
      <p:sp>
        <p:nvSpPr>
          <p:cNvPr id="112" name="Google Shape;112;p2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113" name="Google Shape;113;p2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2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2"/>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116" name="Google Shape;116;p22"/>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17" name="Google Shape;117;p22"/>
          <p:cNvSpPr txBox="1"/>
          <p:nvPr>
            <p:ph idx="3" type="subTitle"/>
          </p:nvPr>
        </p:nvSpPr>
        <p:spPr>
          <a:xfrm>
            <a:off x="4647991"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118" name="Google Shape;118;p22"/>
          <p:cNvSpPr txBox="1"/>
          <p:nvPr>
            <p:ph idx="4"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19" name="Shape 119"/>
        <p:cNvGrpSpPr/>
        <p:nvPr/>
      </p:nvGrpSpPr>
      <p:grpSpPr>
        <a:xfrm>
          <a:off x="0" y="0"/>
          <a:ext cx="0" cy="0"/>
          <a:chOff x="0" y="0"/>
          <a:chExt cx="0" cy="0"/>
        </a:xfrm>
      </p:grpSpPr>
      <p:sp>
        <p:nvSpPr>
          <p:cNvPr id="120" name="Google Shape;120;p2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121" name="Google Shape;121;p2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3"/>
          <p:cNvSpPr txBox="1"/>
          <p:nvPr>
            <p:ph idx="1" type="subTitle"/>
          </p:nvPr>
        </p:nvSpPr>
        <p:spPr>
          <a:xfrm>
            <a:off x="274320"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124" name="Google Shape;124;p23"/>
          <p:cNvSpPr txBox="1"/>
          <p:nvPr>
            <p:ph idx="2" type="body"/>
          </p:nvPr>
        </p:nvSpPr>
        <p:spPr>
          <a:xfrm>
            <a:off x="274320"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25" name="Google Shape;125;p23"/>
          <p:cNvSpPr txBox="1"/>
          <p:nvPr>
            <p:ph idx="3" type="subTitle"/>
          </p:nvPr>
        </p:nvSpPr>
        <p:spPr>
          <a:xfrm>
            <a:off x="3190091"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126" name="Google Shape;126;p23"/>
          <p:cNvSpPr txBox="1"/>
          <p:nvPr>
            <p:ph idx="4" type="body"/>
          </p:nvPr>
        </p:nvSpPr>
        <p:spPr>
          <a:xfrm>
            <a:off x="3190091"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27" name="Google Shape;127;p23"/>
          <p:cNvSpPr txBox="1"/>
          <p:nvPr>
            <p:ph idx="5" type="subTitle"/>
          </p:nvPr>
        </p:nvSpPr>
        <p:spPr>
          <a:xfrm>
            <a:off x="6105862"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128" name="Google Shape;128;p23"/>
          <p:cNvSpPr txBox="1"/>
          <p:nvPr>
            <p:ph idx="6" type="body"/>
          </p:nvPr>
        </p:nvSpPr>
        <p:spPr>
          <a:xfrm>
            <a:off x="6105862" y="1193292"/>
            <a:ext cx="281178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129" name="Shape 129"/>
        <p:cNvGrpSpPr/>
        <p:nvPr/>
      </p:nvGrpSpPr>
      <p:grpSpPr>
        <a:xfrm>
          <a:off x="0" y="0"/>
          <a:ext cx="0" cy="0"/>
          <a:chOff x="0" y="0"/>
          <a:chExt cx="0" cy="0"/>
        </a:xfrm>
      </p:grpSpPr>
      <p:grpSp>
        <p:nvGrpSpPr>
          <p:cNvPr id="130" name="Google Shape;130;p24"/>
          <p:cNvGrpSpPr/>
          <p:nvPr/>
        </p:nvGrpSpPr>
        <p:grpSpPr>
          <a:xfrm>
            <a:off x="0" y="0"/>
            <a:ext cx="9144000" cy="5143500"/>
            <a:chOff x="0" y="0"/>
            <a:chExt cx="12192000" cy="6858000"/>
          </a:xfrm>
        </p:grpSpPr>
        <p:sp>
          <p:nvSpPr>
            <p:cNvPr id="131" name="Google Shape;131;p24"/>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2" name="Google Shape;132;p24"/>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33" name="Google Shape;133;p24"/>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134" name="Google Shape;134;p2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35" name="Google Shape;135;p2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7" name="Google Shape;137;p24"/>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38" name="Shape 138"/>
        <p:cNvGrpSpPr/>
        <p:nvPr/>
      </p:nvGrpSpPr>
      <p:grpSpPr>
        <a:xfrm>
          <a:off x="0" y="0"/>
          <a:ext cx="0" cy="0"/>
          <a:chOff x="0" y="0"/>
          <a:chExt cx="0" cy="0"/>
        </a:xfrm>
      </p:grpSpPr>
      <p:grpSp>
        <p:nvGrpSpPr>
          <p:cNvPr id="139" name="Google Shape;139;p25"/>
          <p:cNvGrpSpPr/>
          <p:nvPr/>
        </p:nvGrpSpPr>
        <p:grpSpPr>
          <a:xfrm>
            <a:off x="0" y="0"/>
            <a:ext cx="9144000" cy="5143500"/>
            <a:chOff x="0" y="0"/>
            <a:chExt cx="12192000" cy="6858000"/>
          </a:xfrm>
        </p:grpSpPr>
        <p:sp>
          <p:nvSpPr>
            <p:cNvPr id="140" name="Google Shape;140;p25"/>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 name="Google Shape;141;p25"/>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42" name="Google Shape;142;p25"/>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43" name="Google Shape;143;p25"/>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44" name="Google Shape;144;p2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5"/>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47" name="Google Shape;147;p25"/>
          <p:cNvSpPr txBox="1"/>
          <p:nvPr>
            <p:ph idx="2" type="subTitle"/>
          </p:nvPr>
        </p:nvSpPr>
        <p:spPr>
          <a:xfrm>
            <a:off x="0" y="1585913"/>
            <a:ext cx="9144000" cy="300038"/>
          </a:xfrm>
          <a:prstGeom prst="rect">
            <a:avLst/>
          </a:prstGeom>
          <a:solidFill>
            <a:schemeClr val="accent2"/>
          </a:solidFill>
          <a:ln>
            <a:noFill/>
          </a:ln>
        </p:spPr>
        <p:txBody>
          <a:bodyPr anchorCtr="0" anchor="t" bIns="34275" lIns="171450"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148" name="Google Shape;148;p25"/>
          <p:cNvSpPr txBox="1"/>
          <p:nvPr>
            <p:ph idx="3" type="body"/>
          </p:nvPr>
        </p:nvSpPr>
        <p:spPr>
          <a:xfrm>
            <a:off x="680963" y="1820439"/>
            <a:ext cx="8434492" cy="3005862"/>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49" name="Shape 149"/>
        <p:cNvGrpSpPr/>
        <p:nvPr/>
      </p:nvGrpSpPr>
      <p:grpSpPr>
        <a:xfrm>
          <a:off x="0" y="0"/>
          <a:ext cx="0" cy="0"/>
          <a:chOff x="0" y="0"/>
          <a:chExt cx="0" cy="0"/>
        </a:xfrm>
      </p:grpSpPr>
      <p:grpSp>
        <p:nvGrpSpPr>
          <p:cNvPr id="150" name="Google Shape;150;p26"/>
          <p:cNvGrpSpPr/>
          <p:nvPr/>
        </p:nvGrpSpPr>
        <p:grpSpPr>
          <a:xfrm>
            <a:off x="0" y="0"/>
            <a:ext cx="9144000" cy="5143500"/>
            <a:chOff x="0" y="0"/>
            <a:chExt cx="12192000" cy="6858000"/>
          </a:xfrm>
        </p:grpSpPr>
        <p:sp>
          <p:nvSpPr>
            <p:cNvPr id="151" name="Google Shape;151;p26"/>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2" name="Google Shape;152;p26"/>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 name="Google Shape;153;p26"/>
            <p:cNvSpPr/>
            <p:nvPr/>
          </p:nvSpPr>
          <p:spPr>
            <a:xfrm>
              <a:off x="2552700" y="942975"/>
              <a:ext cx="9639300" cy="59150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54" name="Google Shape;154;p26"/>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55" name="Google Shape;155;p26"/>
            <p:cNvSpPr txBox="1"/>
            <p:nvPr/>
          </p:nvSpPr>
          <p:spPr>
            <a:xfrm>
              <a:off x="506804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56" name="Google Shape;156;p2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6"/>
          <p:cNvSpPr txBox="1"/>
          <p:nvPr>
            <p:ph type="title"/>
          </p:nvPr>
        </p:nvSpPr>
        <p:spPr>
          <a:xfrm>
            <a:off x="1997896" y="851297"/>
            <a:ext cx="7005797" cy="303736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26"/>
          <p:cNvSpPr txBox="1"/>
          <p:nvPr>
            <p:ph idx="1" type="body"/>
          </p:nvPr>
        </p:nvSpPr>
        <p:spPr>
          <a:xfrm>
            <a:off x="1913382" y="3909060"/>
            <a:ext cx="7228332" cy="300082"/>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2pPr>
            <a:lvl3pPr indent="-228600" lvl="2" marL="13716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3pPr>
            <a:lvl4pPr indent="-228600" lvl="3" marL="18288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4pPr>
            <a:lvl5pPr indent="-228600" lvl="4" marL="2286000" algn="l">
              <a:lnSpc>
                <a:spcPct val="100000"/>
              </a:lnSpc>
              <a:spcBef>
                <a:spcPts val="500"/>
              </a:spcBef>
              <a:spcAft>
                <a:spcPts val="0"/>
              </a:spcAft>
              <a:buClr>
                <a:schemeClr val="lt2"/>
              </a:buClr>
              <a:buSzPts val="1500"/>
              <a:buNone/>
              <a:defRPr sz="1500">
                <a:solidFill>
                  <a:schemeClr val="lt2"/>
                </a:solidFill>
                <a:latin typeface="Arial"/>
                <a:ea typeface="Arial"/>
                <a:cs typeface="Arial"/>
                <a:sym typeface="Aria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159" name="Shape 159"/>
        <p:cNvGrpSpPr/>
        <p:nvPr/>
      </p:nvGrpSpPr>
      <p:grpSpPr>
        <a:xfrm>
          <a:off x="0" y="0"/>
          <a:ext cx="0" cy="0"/>
          <a:chOff x="0" y="0"/>
          <a:chExt cx="0" cy="0"/>
        </a:xfrm>
      </p:grpSpPr>
      <p:grpSp>
        <p:nvGrpSpPr>
          <p:cNvPr id="160" name="Google Shape;160;p27"/>
          <p:cNvGrpSpPr/>
          <p:nvPr/>
        </p:nvGrpSpPr>
        <p:grpSpPr>
          <a:xfrm>
            <a:off x="1" y="1"/>
            <a:ext cx="9003694" cy="5143500"/>
            <a:chOff x="1" y="1"/>
            <a:chExt cx="12004925" cy="6858000"/>
          </a:xfrm>
        </p:grpSpPr>
        <p:sp>
          <p:nvSpPr>
            <p:cNvPr id="161" name="Google Shape;161;p27"/>
            <p:cNvSpPr/>
            <p:nvPr/>
          </p:nvSpPr>
          <p:spPr>
            <a:xfrm>
              <a:off x="1" y="1"/>
              <a:ext cx="5901674"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62" name="Google Shape;162;p27"/>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163" name="Google Shape;163;p27"/>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64" name="Google Shape;164;p27"/>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165" name="Google Shape;165;p27"/>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166" name="Google Shape;166;p27"/>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167" name="Google Shape;167;p27"/>
            <p:cNvSpPr txBox="1"/>
            <p:nvPr/>
          </p:nvSpPr>
          <p:spPr>
            <a:xfrm>
              <a:off x="876516" y="642353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68" name="Google Shape;168;p27"/>
          <p:cNvSpPr txBox="1"/>
          <p:nvPr/>
        </p:nvSpPr>
        <p:spPr>
          <a:xfrm>
            <a:off x="1412909" y="440860"/>
            <a:ext cx="16004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Welcome to</a:t>
            </a:r>
            <a:endParaRPr sz="1100"/>
          </a:p>
        </p:txBody>
      </p:sp>
      <p:sp>
        <p:nvSpPr>
          <p:cNvPr id="169" name="Google Shape;169;p27"/>
          <p:cNvSpPr txBox="1"/>
          <p:nvPr>
            <p:ph type="title"/>
          </p:nvPr>
        </p:nvSpPr>
        <p:spPr>
          <a:xfrm>
            <a:off x="171454" y="884495"/>
            <a:ext cx="4083349" cy="2553166"/>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0" name="Google Shape;170;p27"/>
          <p:cNvSpPr txBox="1"/>
          <p:nvPr/>
        </p:nvSpPr>
        <p:spPr>
          <a:xfrm>
            <a:off x="733160" y="3636620"/>
            <a:ext cx="2989039"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2"/>
                </a:solidFill>
                <a:latin typeface="Arial"/>
                <a:ea typeface="Arial"/>
                <a:cs typeface="Arial"/>
                <a:sym typeface="Arial"/>
              </a:rPr>
              <a:t>This training will begin:</a:t>
            </a:r>
            <a:endParaRPr sz="1100"/>
          </a:p>
        </p:txBody>
      </p:sp>
      <p:sp>
        <p:nvSpPr>
          <p:cNvPr id="171" name="Google Shape;171;p27"/>
          <p:cNvSpPr txBox="1"/>
          <p:nvPr>
            <p:ph idx="1" type="body"/>
          </p:nvPr>
        </p:nvSpPr>
        <p:spPr>
          <a:xfrm>
            <a:off x="252085" y="4097870"/>
            <a:ext cx="3951188" cy="470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2"/>
              </a:buClr>
              <a:buSzPts val="1500"/>
              <a:buNone/>
              <a:defRPr sz="1500">
                <a:solidFill>
                  <a:schemeClr val="lt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72" name="Google Shape;172;p27"/>
          <p:cNvSpPr txBox="1"/>
          <p:nvPr>
            <p:ph idx="2" type="body"/>
          </p:nvPr>
        </p:nvSpPr>
        <p:spPr>
          <a:xfrm>
            <a:off x="4591670" y="330270"/>
            <a:ext cx="1188244" cy="118643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1500"/>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73" name="Google Shape;173;p27"/>
          <p:cNvSpPr txBox="1"/>
          <p:nvPr/>
        </p:nvSpPr>
        <p:spPr>
          <a:xfrm>
            <a:off x="5786830" y="309696"/>
            <a:ext cx="229534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Your instructor is:</a:t>
            </a:r>
            <a:endParaRPr sz="1100"/>
          </a:p>
        </p:txBody>
      </p:sp>
      <p:sp>
        <p:nvSpPr>
          <p:cNvPr id="174" name="Google Shape;174;p27"/>
          <p:cNvSpPr txBox="1"/>
          <p:nvPr>
            <p:ph idx="3" type="body"/>
          </p:nvPr>
        </p:nvSpPr>
        <p:spPr>
          <a:xfrm>
            <a:off x="5878997" y="751897"/>
            <a:ext cx="3124697" cy="76633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175" name="Google Shape;175;p27"/>
          <p:cNvSpPr txBox="1"/>
          <p:nvPr/>
        </p:nvSpPr>
        <p:spPr>
          <a:xfrm>
            <a:off x="4835677" y="1747889"/>
            <a:ext cx="3246322"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2"/>
                </a:solidFill>
                <a:latin typeface="Arial"/>
                <a:ea typeface="Arial"/>
                <a:cs typeface="Arial"/>
                <a:sym typeface="Arial"/>
              </a:rPr>
              <a:t>Connect to the following:</a:t>
            </a:r>
            <a:endParaRPr sz="1100"/>
          </a:p>
        </p:txBody>
      </p:sp>
      <p:sp>
        <p:nvSpPr>
          <p:cNvPr id="176" name="Google Shape;176;p27"/>
          <p:cNvSpPr txBox="1"/>
          <p:nvPr>
            <p:ph idx="4" type="body"/>
          </p:nvPr>
        </p:nvSpPr>
        <p:spPr>
          <a:xfrm>
            <a:off x="4571999" y="2190089"/>
            <a:ext cx="4431694" cy="2623141"/>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500"/>
              <a:buNone/>
              <a:defRPr>
                <a:solidFill>
                  <a:schemeClr val="lt1"/>
                </a:solidFill>
              </a:defRPr>
            </a:lvl3pPr>
            <a:lvl4pPr indent="-228600" lvl="3" marL="1828800" algn="l">
              <a:lnSpc>
                <a:spcPct val="100000"/>
              </a:lnSpc>
              <a:spcBef>
                <a:spcPts val="500"/>
              </a:spcBef>
              <a:spcAft>
                <a:spcPts val="0"/>
              </a:spcAft>
              <a:buClr>
                <a:schemeClr val="lt1"/>
              </a:buClr>
              <a:buSzPts val="1400"/>
              <a:buNone/>
              <a:defRPr>
                <a:solidFill>
                  <a:schemeClr val="lt1"/>
                </a:solidFill>
              </a:defRPr>
            </a:lvl4pPr>
            <a:lvl5pPr indent="-228600" lvl="4" marL="2286000" algn="l">
              <a:lnSpc>
                <a:spcPct val="100000"/>
              </a:lnSpc>
              <a:spcBef>
                <a:spcPts val="500"/>
              </a:spcBef>
              <a:spcAft>
                <a:spcPts val="0"/>
              </a:spcAft>
              <a:buClr>
                <a:schemeClr val="lt1"/>
              </a:buClr>
              <a:buSzPts val="1400"/>
              <a:buNone/>
              <a:defRPr>
                <a:solidFill>
                  <a:schemeClr val="lt1"/>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77" name="Shape 177"/>
        <p:cNvGrpSpPr/>
        <p:nvPr/>
      </p:nvGrpSpPr>
      <p:grpSpPr>
        <a:xfrm>
          <a:off x="0" y="0"/>
          <a:ext cx="0" cy="0"/>
          <a:chOff x="0" y="0"/>
          <a:chExt cx="0" cy="0"/>
        </a:xfrm>
      </p:grpSpPr>
      <p:grpSp>
        <p:nvGrpSpPr>
          <p:cNvPr id="178" name="Google Shape;178;p28"/>
          <p:cNvGrpSpPr/>
          <p:nvPr/>
        </p:nvGrpSpPr>
        <p:grpSpPr>
          <a:xfrm>
            <a:off x="0" y="0"/>
            <a:ext cx="9144000" cy="5151215"/>
            <a:chOff x="0" y="0"/>
            <a:chExt cx="12192000" cy="6868287"/>
          </a:xfrm>
        </p:grpSpPr>
        <p:sp>
          <p:nvSpPr>
            <p:cNvPr id="179" name="Google Shape;179;p28"/>
            <p:cNvSpPr/>
            <p:nvPr/>
          </p:nvSpPr>
          <p:spPr>
            <a:xfrm>
              <a:off x="0" y="0"/>
              <a:ext cx="12191998" cy="435133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0" name="Google Shape;180;p28"/>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1" name="Google Shape;181;p28"/>
            <p:cNvSpPr/>
            <p:nvPr/>
          </p:nvSpPr>
          <p:spPr>
            <a:xfrm>
              <a:off x="2552700" y="942975"/>
              <a:ext cx="9639300" cy="59253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82" name="Google Shape;182;p28"/>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83" name="Google Shape;183;p28"/>
            <p:cNvSpPr txBox="1"/>
            <p:nvPr/>
          </p:nvSpPr>
          <p:spPr>
            <a:xfrm>
              <a:off x="5039534" y="6568818"/>
              <a:ext cx="4659950" cy="26161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184" name="Google Shape;184;p28"/>
          <p:cNvSpPr txBox="1"/>
          <p:nvPr>
            <p:ph type="ctrTitle"/>
          </p:nvPr>
        </p:nvSpPr>
        <p:spPr>
          <a:xfrm>
            <a:off x="2023110" y="1088437"/>
            <a:ext cx="6892117" cy="174409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2"/>
              </a:buClr>
              <a:buSzPts val="3600"/>
              <a:buFont typeface="Arial"/>
              <a:buNone/>
              <a:defRPr sz="3600">
                <a:solidFill>
                  <a:schemeClr val="lt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28"/>
          <p:cNvSpPr txBox="1"/>
          <p:nvPr>
            <p:ph idx="1" type="subTitle"/>
          </p:nvPr>
        </p:nvSpPr>
        <p:spPr>
          <a:xfrm>
            <a:off x="2023110" y="2849940"/>
            <a:ext cx="6892117" cy="1744094"/>
          </a:xfrm>
          <a:prstGeom prst="rect">
            <a:avLst/>
          </a:prstGeom>
          <a:noFill/>
          <a:ln>
            <a:noFill/>
          </a:ln>
        </p:spPr>
        <p:txBody>
          <a:bodyPr anchorCtr="0" anchor="t" bIns="34275" lIns="0" spcFirstLastPara="1" rIns="68575" wrap="square" tIns="34275">
            <a:normAutofit/>
          </a:bodyPr>
          <a:lstStyle>
            <a:lvl1pPr lvl="0" algn="l">
              <a:lnSpc>
                <a:spcPct val="100000"/>
              </a:lnSpc>
              <a:spcBef>
                <a:spcPts val="400"/>
              </a:spcBef>
              <a:spcAft>
                <a:spcPts val="0"/>
              </a:spcAft>
              <a:buClr>
                <a:schemeClr val="lt2"/>
              </a:buClr>
              <a:buSzPts val="2400"/>
              <a:buNone/>
              <a:defRPr sz="2400">
                <a:solidFill>
                  <a:schemeClr val="lt2"/>
                </a:solidFill>
                <a:latin typeface="Arial"/>
                <a:ea typeface="Arial"/>
                <a:cs typeface="Arial"/>
                <a:sym typeface="Arial"/>
              </a:defRPr>
            </a:lvl1pPr>
            <a:lvl2pPr lvl="1" algn="ctr">
              <a:lnSpc>
                <a:spcPct val="100000"/>
              </a:lnSpc>
              <a:spcBef>
                <a:spcPts val="500"/>
              </a:spcBef>
              <a:spcAft>
                <a:spcPts val="0"/>
              </a:spcAft>
              <a:buClr>
                <a:schemeClr val="dk2"/>
              </a:buClr>
              <a:buSzPts val="1500"/>
              <a:buNone/>
              <a:defRPr sz="1500"/>
            </a:lvl2pPr>
            <a:lvl3pPr lvl="2" algn="ctr">
              <a:lnSpc>
                <a:spcPct val="100000"/>
              </a:lnSpc>
              <a:spcBef>
                <a:spcPts val="500"/>
              </a:spcBef>
              <a:spcAft>
                <a:spcPts val="0"/>
              </a:spcAft>
              <a:buClr>
                <a:schemeClr val="dk2"/>
              </a:buClr>
              <a:buSzPts val="1400"/>
              <a:buNone/>
              <a:defRPr sz="1400"/>
            </a:lvl3pPr>
            <a:lvl4pPr lvl="3" algn="ctr">
              <a:lnSpc>
                <a:spcPct val="100000"/>
              </a:lnSpc>
              <a:spcBef>
                <a:spcPts val="500"/>
              </a:spcBef>
              <a:spcAft>
                <a:spcPts val="0"/>
              </a:spcAft>
              <a:buClr>
                <a:schemeClr val="dk2"/>
              </a:buClr>
              <a:buSzPts val="1200"/>
              <a:buNone/>
              <a:defRPr sz="1200"/>
            </a:lvl4pPr>
            <a:lvl5pPr lvl="4" algn="ctr">
              <a:lnSpc>
                <a:spcPct val="100000"/>
              </a:lnSpc>
              <a:spcBef>
                <a:spcPts val="500"/>
              </a:spcBef>
              <a:spcAft>
                <a:spcPts val="0"/>
              </a:spcAft>
              <a:buClr>
                <a:schemeClr val="dk2"/>
              </a:buClr>
              <a:buSzPts val="1200"/>
              <a:buNone/>
              <a:defRPr sz="1200"/>
            </a:lvl5pPr>
            <a:lvl6pPr lvl="5" algn="ctr">
              <a:lnSpc>
                <a:spcPct val="100000"/>
              </a:lnSpc>
              <a:spcBef>
                <a:spcPts val="500"/>
              </a:spcBef>
              <a:spcAft>
                <a:spcPts val="0"/>
              </a:spcAft>
              <a:buClr>
                <a:schemeClr val="dk2"/>
              </a:buClr>
              <a:buSzPts val="1200"/>
              <a:buNone/>
              <a:defRPr sz="1200"/>
            </a:lvl6pPr>
            <a:lvl7pPr lvl="6" algn="ctr">
              <a:lnSpc>
                <a:spcPct val="100000"/>
              </a:lnSpc>
              <a:spcBef>
                <a:spcPts val="500"/>
              </a:spcBef>
              <a:spcAft>
                <a:spcPts val="0"/>
              </a:spcAft>
              <a:buClr>
                <a:schemeClr val="dk2"/>
              </a:buClr>
              <a:buSzPts val="1200"/>
              <a:buNone/>
              <a:defRPr sz="1200"/>
            </a:lvl7pPr>
            <a:lvl8pPr lvl="7" algn="ctr">
              <a:lnSpc>
                <a:spcPct val="100000"/>
              </a:lnSpc>
              <a:spcBef>
                <a:spcPts val="500"/>
              </a:spcBef>
              <a:spcAft>
                <a:spcPts val="0"/>
              </a:spcAft>
              <a:buClr>
                <a:schemeClr val="dk2"/>
              </a:buClr>
              <a:buSzPts val="1200"/>
              <a:buNone/>
              <a:defRPr sz="1200"/>
            </a:lvl8pPr>
            <a:lvl9pPr lvl="8" algn="ctr">
              <a:lnSpc>
                <a:spcPct val="100000"/>
              </a:lnSpc>
              <a:spcBef>
                <a:spcPts val="500"/>
              </a:spcBef>
              <a:spcAft>
                <a:spcPts val="500"/>
              </a:spcAft>
              <a:buClr>
                <a:schemeClr val="dk2"/>
              </a:buClr>
              <a:buSzPts val="1200"/>
              <a:buNone/>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86" name="Shape 186"/>
        <p:cNvGrpSpPr/>
        <p:nvPr/>
      </p:nvGrpSpPr>
      <p:grpSpPr>
        <a:xfrm>
          <a:off x="0" y="0"/>
          <a:ext cx="0" cy="0"/>
          <a:chOff x="0" y="0"/>
          <a:chExt cx="0" cy="0"/>
        </a:xfrm>
      </p:grpSpPr>
      <p:grpSp>
        <p:nvGrpSpPr>
          <p:cNvPr id="187" name="Google Shape;187;p29"/>
          <p:cNvGrpSpPr/>
          <p:nvPr/>
        </p:nvGrpSpPr>
        <p:grpSpPr>
          <a:xfrm>
            <a:off x="0" y="0"/>
            <a:ext cx="9144000" cy="5143500"/>
            <a:chOff x="0" y="0"/>
            <a:chExt cx="12192000" cy="6858000"/>
          </a:xfrm>
        </p:grpSpPr>
        <p:sp>
          <p:nvSpPr>
            <p:cNvPr id="188" name="Google Shape;188;p29"/>
            <p:cNvSpPr/>
            <p:nvPr/>
          </p:nvSpPr>
          <p:spPr>
            <a:xfrm>
              <a:off x="0" y="5576341"/>
              <a:ext cx="11062270" cy="128165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9" name="Google Shape;189;p29"/>
            <p:cNvSpPr/>
            <p:nvPr/>
          </p:nvSpPr>
          <p:spPr>
            <a:xfrm>
              <a:off x="9669645" y="0"/>
              <a:ext cx="2522355" cy="143198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0" name="Google Shape;190;p29"/>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1" name="Google Shape;191;p29"/>
            <p:cNvSpPr/>
            <p:nvPr/>
          </p:nvSpPr>
          <p:spPr>
            <a:xfrm>
              <a:off x="11062271" y="1339850"/>
              <a:ext cx="1129729" cy="551815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92" name="Google Shape;192;p29"/>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93" name="Google Shape;193;p29"/>
            <p:cNvSpPr txBox="1"/>
            <p:nvPr/>
          </p:nvSpPr>
          <p:spPr>
            <a:xfrm>
              <a:off x="342029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194" name="Google Shape;194;p29"/>
          <p:cNvSpPr txBox="1"/>
          <p:nvPr>
            <p:ph type="title"/>
          </p:nvPr>
        </p:nvSpPr>
        <p:spPr>
          <a:xfrm>
            <a:off x="274319" y="623372"/>
            <a:ext cx="6865096" cy="1720454"/>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sz="33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9"/>
          <p:cNvSpPr txBox="1"/>
          <p:nvPr>
            <p:ph idx="1" type="subTitle"/>
          </p:nvPr>
        </p:nvSpPr>
        <p:spPr>
          <a:xfrm>
            <a:off x="274319" y="2364662"/>
            <a:ext cx="6865096" cy="18175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dk2"/>
              </a:buClr>
              <a:buSzPts val="1800"/>
              <a:buNone/>
              <a:defRPr sz="1800">
                <a:solidFill>
                  <a:schemeClr val="dk2"/>
                </a:solidFill>
              </a:defRPr>
            </a:lvl1pPr>
            <a:lvl2pPr lvl="1" algn="l">
              <a:lnSpc>
                <a:spcPct val="100000"/>
              </a:lnSpc>
              <a:spcBef>
                <a:spcPts val="500"/>
              </a:spcBef>
              <a:spcAft>
                <a:spcPts val="0"/>
              </a:spcAft>
              <a:buClr>
                <a:srgbClr val="888888"/>
              </a:buClr>
              <a:buSzPts val="1500"/>
              <a:buNone/>
              <a:defRPr sz="1500">
                <a:solidFill>
                  <a:srgbClr val="888888"/>
                </a:solidFill>
              </a:defRPr>
            </a:lvl2pPr>
            <a:lvl3pPr lvl="2" algn="l">
              <a:lnSpc>
                <a:spcPct val="100000"/>
              </a:lnSpc>
              <a:spcBef>
                <a:spcPts val="500"/>
              </a:spcBef>
              <a:spcAft>
                <a:spcPts val="0"/>
              </a:spcAft>
              <a:buClr>
                <a:srgbClr val="888888"/>
              </a:buClr>
              <a:buSzPts val="1400"/>
              <a:buNone/>
              <a:defRPr sz="1400">
                <a:solidFill>
                  <a:srgbClr val="888888"/>
                </a:solidFill>
              </a:defRPr>
            </a:lvl3pPr>
            <a:lvl4pPr lvl="3" algn="l">
              <a:lnSpc>
                <a:spcPct val="100000"/>
              </a:lnSpc>
              <a:spcBef>
                <a:spcPts val="500"/>
              </a:spcBef>
              <a:spcAft>
                <a:spcPts val="0"/>
              </a:spcAft>
              <a:buClr>
                <a:srgbClr val="888888"/>
              </a:buClr>
              <a:buSzPts val="1200"/>
              <a:buNone/>
              <a:defRPr sz="1200">
                <a:solidFill>
                  <a:srgbClr val="888888"/>
                </a:solidFill>
              </a:defRPr>
            </a:lvl4pPr>
            <a:lvl5pPr lvl="4" algn="l">
              <a:lnSpc>
                <a:spcPct val="100000"/>
              </a:lnSpc>
              <a:spcBef>
                <a:spcPts val="500"/>
              </a:spcBef>
              <a:spcAft>
                <a:spcPts val="0"/>
              </a:spcAft>
              <a:buClr>
                <a:srgbClr val="888888"/>
              </a:buClr>
              <a:buSzPts val="1200"/>
              <a:buNone/>
              <a:defRPr sz="1200">
                <a:solidFill>
                  <a:srgbClr val="888888"/>
                </a:solidFill>
              </a:defRPr>
            </a:lvl5pPr>
            <a:lvl6pPr lvl="5" algn="l">
              <a:lnSpc>
                <a:spcPct val="100000"/>
              </a:lnSpc>
              <a:spcBef>
                <a:spcPts val="500"/>
              </a:spcBef>
              <a:spcAft>
                <a:spcPts val="0"/>
              </a:spcAft>
              <a:buClr>
                <a:srgbClr val="888888"/>
              </a:buClr>
              <a:buSzPts val="1200"/>
              <a:buNone/>
              <a:defRPr sz="1200">
                <a:solidFill>
                  <a:srgbClr val="888888"/>
                </a:solidFill>
              </a:defRPr>
            </a:lvl6pPr>
            <a:lvl7pPr lvl="6" algn="l">
              <a:lnSpc>
                <a:spcPct val="100000"/>
              </a:lnSpc>
              <a:spcBef>
                <a:spcPts val="500"/>
              </a:spcBef>
              <a:spcAft>
                <a:spcPts val="0"/>
              </a:spcAft>
              <a:buClr>
                <a:srgbClr val="888888"/>
              </a:buClr>
              <a:buSzPts val="1200"/>
              <a:buNone/>
              <a:defRPr sz="1200">
                <a:solidFill>
                  <a:srgbClr val="888888"/>
                </a:solidFill>
              </a:defRPr>
            </a:lvl7pPr>
            <a:lvl8pPr lvl="7" algn="l">
              <a:lnSpc>
                <a:spcPct val="100000"/>
              </a:lnSpc>
              <a:spcBef>
                <a:spcPts val="500"/>
              </a:spcBef>
              <a:spcAft>
                <a:spcPts val="0"/>
              </a:spcAft>
              <a:buClr>
                <a:srgbClr val="888888"/>
              </a:buClr>
              <a:buSzPts val="1200"/>
              <a:buNone/>
              <a:defRPr sz="1200">
                <a:solidFill>
                  <a:srgbClr val="888888"/>
                </a:solidFill>
              </a:defRPr>
            </a:lvl8pPr>
            <a:lvl9pPr lvl="8" algn="l">
              <a:lnSpc>
                <a:spcPct val="100000"/>
              </a:lnSpc>
              <a:spcBef>
                <a:spcPts val="500"/>
              </a:spcBef>
              <a:spcAft>
                <a:spcPts val="500"/>
              </a:spcAft>
              <a:buClr>
                <a:srgbClr val="888888"/>
              </a:buClr>
              <a:buSzPts val="1200"/>
              <a:buNone/>
              <a:defRPr sz="1200">
                <a:solidFill>
                  <a:srgbClr val="888888"/>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96" name="Shape 196"/>
        <p:cNvGrpSpPr/>
        <p:nvPr/>
      </p:nvGrpSpPr>
      <p:grpSpPr>
        <a:xfrm>
          <a:off x="0" y="0"/>
          <a:ext cx="0" cy="0"/>
          <a:chOff x="0" y="0"/>
          <a:chExt cx="0" cy="0"/>
        </a:xfrm>
      </p:grpSpPr>
      <p:grpSp>
        <p:nvGrpSpPr>
          <p:cNvPr id="197" name="Google Shape;197;p30"/>
          <p:cNvGrpSpPr/>
          <p:nvPr/>
        </p:nvGrpSpPr>
        <p:grpSpPr>
          <a:xfrm>
            <a:off x="0" y="1"/>
            <a:ext cx="8009259" cy="5143500"/>
            <a:chOff x="0" y="1"/>
            <a:chExt cx="10679012" cy="6858000"/>
          </a:xfrm>
        </p:grpSpPr>
        <p:sp>
          <p:nvSpPr>
            <p:cNvPr id="198" name="Google Shape;198;p30"/>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99" name="Google Shape;199;p30"/>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200" name="Google Shape;200;p30"/>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201" name="Google Shape;201;p3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30"/>
          <p:cNvSpPr txBox="1"/>
          <p:nvPr>
            <p:ph type="ctrTitle"/>
          </p:nvPr>
        </p:nvSpPr>
        <p:spPr>
          <a:xfrm>
            <a:off x="182432"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3" name="Google Shape;203;p30"/>
          <p:cNvSpPr txBox="1"/>
          <p:nvPr>
            <p:ph idx="1" type="body"/>
          </p:nvPr>
        </p:nvSpPr>
        <p:spPr>
          <a:xfrm>
            <a:off x="296198" y="1826220"/>
            <a:ext cx="2743200" cy="27432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04" name="Google Shape;204;p30"/>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205" name="Shape 205"/>
        <p:cNvGrpSpPr/>
        <p:nvPr/>
      </p:nvGrpSpPr>
      <p:grpSpPr>
        <a:xfrm>
          <a:off x="0" y="0"/>
          <a:ext cx="0" cy="0"/>
          <a:chOff x="0" y="0"/>
          <a:chExt cx="0" cy="0"/>
        </a:xfrm>
      </p:grpSpPr>
      <p:grpSp>
        <p:nvGrpSpPr>
          <p:cNvPr id="206" name="Google Shape;206;p31"/>
          <p:cNvGrpSpPr/>
          <p:nvPr/>
        </p:nvGrpSpPr>
        <p:grpSpPr>
          <a:xfrm>
            <a:off x="0" y="1"/>
            <a:ext cx="8009259" cy="5143500"/>
            <a:chOff x="0" y="1"/>
            <a:chExt cx="10679012" cy="6858000"/>
          </a:xfrm>
        </p:grpSpPr>
        <p:sp>
          <p:nvSpPr>
            <p:cNvPr id="207" name="Google Shape;207;p31"/>
            <p:cNvSpPr/>
            <p:nvPr/>
          </p:nvSpPr>
          <p:spPr>
            <a:xfrm>
              <a:off x="0" y="1"/>
              <a:ext cx="44481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08" name="Google Shape;208;p3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209" name="Google Shape;209;p31"/>
            <p:cNvSpPr txBox="1"/>
            <p:nvPr/>
          </p:nvSpPr>
          <p:spPr>
            <a:xfrm>
              <a:off x="6025174"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210" name="Google Shape;210;p3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lt1"/>
              </a:buClr>
              <a:buSzPts val="2700"/>
              <a:buFont typeface="Arial"/>
              <a:buNone/>
              <a:defRPr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 name="Google Shape;212;p31"/>
          <p:cNvSpPr txBox="1"/>
          <p:nvPr>
            <p:ph idx="1" type="body"/>
          </p:nvPr>
        </p:nvSpPr>
        <p:spPr>
          <a:xfrm>
            <a:off x="182761" y="1693068"/>
            <a:ext cx="2970610" cy="3132994"/>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lt1"/>
              </a:buClr>
              <a:buSzPts val="2100"/>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13" name="Google Shape;213;p31"/>
          <p:cNvSpPr txBox="1"/>
          <p:nvPr>
            <p:ph idx="2"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214" name="Shape 214"/>
        <p:cNvGrpSpPr/>
        <p:nvPr/>
      </p:nvGrpSpPr>
      <p:grpSpPr>
        <a:xfrm>
          <a:off x="0" y="0"/>
          <a:ext cx="0" cy="0"/>
          <a:chOff x="0" y="0"/>
          <a:chExt cx="0" cy="0"/>
        </a:xfrm>
      </p:grpSpPr>
      <p:grpSp>
        <p:nvGrpSpPr>
          <p:cNvPr id="215" name="Google Shape;215;p32"/>
          <p:cNvGrpSpPr/>
          <p:nvPr/>
        </p:nvGrpSpPr>
        <p:grpSpPr>
          <a:xfrm>
            <a:off x="-1" y="0"/>
            <a:ext cx="9144001" cy="5143500"/>
            <a:chOff x="-1" y="0"/>
            <a:chExt cx="12192001" cy="6858000"/>
          </a:xfrm>
        </p:grpSpPr>
        <p:sp>
          <p:nvSpPr>
            <p:cNvPr id="216" name="Google Shape;216;p32"/>
            <p:cNvSpPr/>
            <p:nvPr/>
          </p:nvSpPr>
          <p:spPr>
            <a:xfrm>
              <a:off x="-1" y="0"/>
              <a:ext cx="10887075"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7" name="Google Shape;217;p32"/>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 name="Google Shape;218;p32"/>
            <p:cNvSpPr/>
            <p:nvPr/>
          </p:nvSpPr>
          <p:spPr>
            <a:xfrm>
              <a:off x="1685544" y="4327525"/>
              <a:ext cx="10506456" cy="253047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19" name="Google Shape;219;p32"/>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220" name="Google Shape;220;p32"/>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221" name="Google Shape;221;p32"/>
            <p:cNvSpPr/>
            <p:nvPr/>
          </p:nvSpPr>
          <p:spPr>
            <a:xfrm>
              <a:off x="4712264" y="6646849"/>
              <a:ext cx="4425354"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2" name="Google Shape;222;p32"/>
            <p:cNvSpPr txBox="1"/>
            <p:nvPr/>
          </p:nvSpPr>
          <p:spPr>
            <a:xfrm>
              <a:off x="4632211" y="657989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223" name="Google Shape;223;p32"/>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4" name="Google Shape;224;p3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2"/>
          <p:cNvSpPr txBox="1"/>
          <p:nvPr>
            <p:ph type="title"/>
          </p:nvPr>
        </p:nvSpPr>
        <p:spPr>
          <a:xfrm>
            <a:off x="500813" y="810632"/>
            <a:ext cx="7664053" cy="1560828"/>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2"/>
          <p:cNvSpPr txBox="1"/>
          <p:nvPr/>
        </p:nvSpPr>
        <p:spPr>
          <a:xfrm>
            <a:off x="500813" y="2371460"/>
            <a:ext cx="7664053" cy="86562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2"/>
              </a:buClr>
              <a:buSzPts val="1700"/>
              <a:buFont typeface="Arial"/>
              <a:buNone/>
            </a:pPr>
            <a:r>
              <a:rPr lang="en" sz="1700">
                <a:solidFill>
                  <a:schemeClr val="lt2"/>
                </a:solidFill>
                <a:latin typeface="Arial"/>
                <a:ea typeface="Arial"/>
                <a:cs typeface="Arial"/>
                <a:sym typeface="Arial"/>
              </a:rPr>
              <a:t>Corrections, feedback, or other questions?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Contact us at </a:t>
            </a:r>
            <a:r>
              <a:rPr lang="en" sz="1700" u="sng">
                <a:solidFill>
                  <a:schemeClr val="lt2"/>
                </a:solidFill>
                <a:latin typeface="Arial"/>
                <a:ea typeface="Arial"/>
                <a:cs typeface="Arial"/>
                <a:sym typeface="Arial"/>
              </a:rPr>
              <a:t>https://support.aws.amazon.com/#/contacts/aws-training</a:t>
            </a:r>
            <a:r>
              <a:rPr lang="en" sz="1700">
                <a:solidFill>
                  <a:schemeClr val="lt2"/>
                </a:solidFill>
                <a:latin typeface="Arial"/>
                <a:ea typeface="Arial"/>
                <a:cs typeface="Arial"/>
                <a:sym typeface="Arial"/>
              </a:rPr>
              <a:t>. </a:t>
            </a:r>
            <a:br>
              <a:rPr lang="en" sz="1700">
                <a:solidFill>
                  <a:schemeClr val="lt2"/>
                </a:solidFill>
                <a:latin typeface="Arial"/>
                <a:ea typeface="Arial"/>
                <a:cs typeface="Arial"/>
                <a:sym typeface="Arial"/>
              </a:rPr>
            </a:br>
            <a:r>
              <a:rPr lang="en" sz="1700">
                <a:solidFill>
                  <a:schemeClr val="lt2"/>
                </a:solidFill>
                <a:latin typeface="Arial"/>
                <a:ea typeface="Arial"/>
                <a:cs typeface="Arial"/>
                <a:sym typeface="Arial"/>
              </a:rPr>
              <a:t>All trademarks are the property of their owners.</a:t>
            </a:r>
            <a:endParaRPr sz="11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227" name="Shape 227"/>
        <p:cNvGrpSpPr/>
        <p:nvPr/>
      </p:nvGrpSpPr>
      <p:grpSpPr>
        <a:xfrm>
          <a:off x="0" y="0"/>
          <a:ext cx="0" cy="0"/>
          <a:chOff x="0" y="0"/>
          <a:chExt cx="0" cy="0"/>
        </a:xfrm>
      </p:grpSpPr>
      <p:grpSp>
        <p:nvGrpSpPr>
          <p:cNvPr id="228" name="Google Shape;228;p33"/>
          <p:cNvGrpSpPr/>
          <p:nvPr/>
        </p:nvGrpSpPr>
        <p:grpSpPr>
          <a:xfrm>
            <a:off x="-1" y="0"/>
            <a:ext cx="9144001" cy="5143500"/>
            <a:chOff x="-1" y="0"/>
            <a:chExt cx="12192001" cy="6858000"/>
          </a:xfrm>
        </p:grpSpPr>
        <p:sp>
          <p:nvSpPr>
            <p:cNvPr id="229" name="Google Shape;229;p33"/>
            <p:cNvSpPr/>
            <p:nvPr/>
          </p:nvSpPr>
          <p:spPr>
            <a:xfrm>
              <a:off x="-1" y="0"/>
              <a:ext cx="12192001"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0" name="Google Shape;230;p33"/>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1" name="Google Shape;231;p33"/>
            <p:cNvSpPr/>
            <p:nvPr/>
          </p:nvSpPr>
          <p:spPr>
            <a:xfrm>
              <a:off x="5944552" y="6094097"/>
              <a:ext cx="2303271" cy="763903"/>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2" name="Google Shape;232;p33"/>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33" name="Google Shape;233;p33"/>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234" name="Google Shape;234;p33"/>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235" name="Google Shape;235;p33"/>
            <p:cNvSpPr txBox="1"/>
            <p:nvPr/>
          </p:nvSpPr>
          <p:spPr>
            <a:xfrm>
              <a:off x="991688" y="6466266"/>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236" name="Google Shape;236;p33"/>
          <p:cNvSpPr/>
          <p:nvPr/>
        </p:nvSpPr>
        <p:spPr>
          <a:xfrm>
            <a:off x="8696324" y="4957169"/>
            <a:ext cx="269390" cy="1371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7" name="Google Shape;237;p3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500813" y="1211060"/>
            <a:ext cx="7005797" cy="1720454"/>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3300"/>
              <a:buFont typeface="Arial"/>
              <a:buNone/>
              <a:defRPr sz="3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p33"/>
          <p:cNvSpPr txBox="1"/>
          <p:nvPr>
            <p:ph idx="1" type="subTitle"/>
          </p:nvPr>
        </p:nvSpPr>
        <p:spPr>
          <a:xfrm>
            <a:off x="499703" y="2941723"/>
            <a:ext cx="7005635" cy="1628849"/>
          </a:xfrm>
          <a:prstGeom prst="rect">
            <a:avLst/>
          </a:prstGeom>
          <a:noFill/>
          <a:ln>
            <a:noFill/>
          </a:ln>
        </p:spPr>
        <p:txBody>
          <a:bodyPr anchorCtr="0" anchor="t" bIns="34275" lIns="68575" spcFirstLastPara="1" rIns="68575" wrap="square" tIns="34275">
            <a:normAutofit/>
          </a:bodyPr>
          <a:lstStyle>
            <a:lvl1pPr lvl="0" algn="l">
              <a:lnSpc>
                <a:spcPct val="100000"/>
              </a:lnSpc>
              <a:spcBef>
                <a:spcPts val="400"/>
              </a:spcBef>
              <a:spcAft>
                <a:spcPts val="0"/>
              </a:spcAft>
              <a:buClr>
                <a:schemeClr val="lt2"/>
              </a:buClr>
              <a:buSzPts val="1800"/>
              <a:buNone/>
              <a:defRPr b="0" sz="1800">
                <a:solidFill>
                  <a:schemeClr val="lt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240" name="Shape 240"/>
        <p:cNvGrpSpPr/>
        <p:nvPr/>
      </p:nvGrpSpPr>
      <p:grpSpPr>
        <a:xfrm>
          <a:off x="0" y="0"/>
          <a:ext cx="0" cy="0"/>
          <a:chOff x="0" y="0"/>
          <a:chExt cx="0" cy="0"/>
        </a:xfrm>
      </p:grpSpPr>
      <p:sp>
        <p:nvSpPr>
          <p:cNvPr id="241" name="Google Shape;241;p3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42" name="Google Shape;242;p3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4" name="Google Shape;244;p34"/>
          <p:cNvSpPr txBox="1"/>
          <p:nvPr>
            <p:ph idx="1" type="body"/>
          </p:nvPr>
        </p:nvSpPr>
        <p:spPr>
          <a:xfrm>
            <a:off x="274320" y="857250"/>
            <a:ext cx="8677275" cy="394335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45" name="Google Shape;245;p34"/>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246" name="Shape 246"/>
        <p:cNvGrpSpPr/>
        <p:nvPr/>
      </p:nvGrpSpPr>
      <p:grpSpPr>
        <a:xfrm>
          <a:off x="0" y="0"/>
          <a:ext cx="0" cy="0"/>
          <a:chOff x="0" y="0"/>
          <a:chExt cx="0" cy="0"/>
        </a:xfrm>
      </p:grpSpPr>
      <p:sp>
        <p:nvSpPr>
          <p:cNvPr id="247" name="Google Shape;247;p3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48" name="Google Shape;248;p3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5"/>
          <p:cNvSpPr txBox="1"/>
          <p:nvPr>
            <p:ph type="title"/>
          </p:nvPr>
        </p:nvSpPr>
        <p:spPr>
          <a:xfrm>
            <a:off x="274320" y="226314"/>
            <a:ext cx="8615443"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0" name="Google Shape;250;p35"/>
          <p:cNvSpPr txBox="1"/>
          <p:nvPr>
            <p:ph idx="1" type="subTitle"/>
          </p:nvPr>
        </p:nvSpPr>
        <p:spPr>
          <a:xfrm>
            <a:off x="274320" y="789983"/>
            <a:ext cx="8615443"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51" name="Google Shape;251;p35"/>
          <p:cNvSpPr txBox="1"/>
          <p:nvPr>
            <p:ph idx="2" type="body"/>
          </p:nvPr>
        </p:nvSpPr>
        <p:spPr>
          <a:xfrm>
            <a:off x="274320" y="1193292"/>
            <a:ext cx="6227663"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2" name="Google Shape;252;p35"/>
          <p:cNvSpPr txBox="1"/>
          <p:nvPr>
            <p:ph idx="3" type="body"/>
          </p:nvPr>
        </p:nvSpPr>
        <p:spPr>
          <a:xfrm>
            <a:off x="6581447" y="1887605"/>
            <a:ext cx="2228850" cy="222885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253" name="Shape 253"/>
        <p:cNvGrpSpPr/>
        <p:nvPr/>
      </p:nvGrpSpPr>
      <p:grpSpPr>
        <a:xfrm>
          <a:off x="0" y="0"/>
          <a:ext cx="0" cy="0"/>
          <a:chOff x="0" y="0"/>
          <a:chExt cx="0" cy="0"/>
        </a:xfrm>
      </p:grpSpPr>
      <p:sp>
        <p:nvSpPr>
          <p:cNvPr id="254" name="Google Shape;254;p3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55" name="Google Shape;255;p3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6"/>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6"/>
          <p:cNvSpPr txBox="1"/>
          <p:nvPr>
            <p:ph idx="1" type="body"/>
          </p:nvPr>
        </p:nvSpPr>
        <p:spPr>
          <a:xfrm>
            <a:off x="3138055" y="857250"/>
            <a:ext cx="5813172" cy="3968812"/>
          </a:xfrm>
          <a:prstGeom prst="rect">
            <a:avLst/>
          </a:prstGeom>
          <a:noFill/>
          <a:ln>
            <a:noFill/>
          </a:ln>
        </p:spPr>
        <p:txBody>
          <a:bodyPr anchorCtr="0" anchor="ctr" bIns="34275" lIns="68575" spcFirstLastPara="1" rIns="68575" wrap="square" tIns="34275">
            <a:noAutofit/>
          </a:bodyPr>
          <a:lstStyle>
            <a:lvl1pPr indent="-381000" lvl="0" marL="457200" algn="l">
              <a:lnSpc>
                <a:spcPct val="100000"/>
              </a:lnSpc>
              <a:spcBef>
                <a:spcPts val="400"/>
              </a:spcBef>
              <a:spcAft>
                <a:spcPts val="0"/>
              </a:spcAft>
              <a:buClr>
                <a:schemeClr val="dk2"/>
              </a:buClr>
              <a:buSzPts val="2400"/>
              <a:buChar char="•"/>
              <a:defRPr sz="2400">
                <a:solidFill>
                  <a:schemeClr val="dk2"/>
                </a:solidFill>
              </a:defRPr>
            </a:lvl1pPr>
            <a:lvl2pPr indent="-361950" lvl="1" marL="914400" algn="l">
              <a:lnSpc>
                <a:spcPct val="100000"/>
              </a:lnSpc>
              <a:spcBef>
                <a:spcPts val="500"/>
              </a:spcBef>
              <a:spcAft>
                <a:spcPts val="0"/>
              </a:spcAft>
              <a:buClr>
                <a:schemeClr val="dk2"/>
              </a:buClr>
              <a:buSzPts val="2100"/>
              <a:buChar char="•"/>
              <a:defRPr sz="21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23850" lvl="3" marL="1828800" algn="l">
              <a:lnSpc>
                <a:spcPct val="100000"/>
              </a:lnSpc>
              <a:spcBef>
                <a:spcPts val="500"/>
              </a:spcBef>
              <a:spcAft>
                <a:spcPts val="0"/>
              </a:spcAft>
              <a:buClr>
                <a:schemeClr val="dk2"/>
              </a:buClr>
              <a:buSzPts val="1500"/>
              <a:buChar char="•"/>
              <a:defRPr sz="1500">
                <a:solidFill>
                  <a:schemeClr val="dk2"/>
                </a:solidFill>
              </a:defRPr>
            </a:lvl4pPr>
            <a:lvl5pPr indent="-323850" lvl="4" marL="2286000" algn="l">
              <a:lnSpc>
                <a:spcPct val="100000"/>
              </a:lnSpc>
              <a:spcBef>
                <a:spcPts val="500"/>
              </a:spcBef>
              <a:spcAft>
                <a:spcPts val="0"/>
              </a:spcAft>
              <a:buClr>
                <a:schemeClr val="dk2"/>
              </a:buClr>
              <a:buSzPts val="1500"/>
              <a:buChar char="•"/>
              <a:defRPr sz="15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58" name="Google Shape;258;p3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9" name="Google Shape;259;p36"/>
          <p:cNvSpPr/>
          <p:nvPr>
            <p:ph idx="2" type="pic"/>
          </p:nvPr>
        </p:nvSpPr>
        <p:spPr>
          <a:xfrm>
            <a:off x="672602" y="1963832"/>
            <a:ext cx="1755648" cy="1755648"/>
          </a:xfrm>
          <a:prstGeom prst="rect">
            <a:avLst/>
          </a:prstGeom>
          <a:noFill/>
          <a:ln>
            <a:noFill/>
          </a:ln>
        </p:spPr>
      </p:sp>
      <p:cxnSp>
        <p:nvCxnSpPr>
          <p:cNvPr id="260" name="Google Shape;260;p36"/>
          <p:cNvCxnSpPr/>
          <p:nvPr/>
        </p:nvCxnSpPr>
        <p:spPr>
          <a:xfrm>
            <a:off x="2799518" y="929355"/>
            <a:ext cx="0" cy="3896708"/>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61" name="Shape 261"/>
        <p:cNvGrpSpPr/>
        <p:nvPr/>
      </p:nvGrpSpPr>
      <p:grpSpPr>
        <a:xfrm>
          <a:off x="0" y="0"/>
          <a:ext cx="0" cy="0"/>
          <a:chOff x="0" y="0"/>
          <a:chExt cx="0" cy="0"/>
        </a:xfrm>
      </p:grpSpPr>
      <p:sp>
        <p:nvSpPr>
          <p:cNvPr id="262" name="Google Shape;262;p3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63" name="Google Shape;263;p3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5" name="Google Shape;265;p37"/>
          <p:cNvSpPr txBox="1"/>
          <p:nvPr>
            <p:ph idx="1" type="body"/>
          </p:nvPr>
        </p:nvSpPr>
        <p:spPr>
          <a:xfrm>
            <a:off x="274320"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6" name="Google Shape;266;p37"/>
          <p:cNvSpPr txBox="1"/>
          <p:nvPr>
            <p:ph idx="2" type="body"/>
          </p:nvPr>
        </p:nvSpPr>
        <p:spPr>
          <a:xfrm>
            <a:off x="4699267" y="857250"/>
            <a:ext cx="4251960" cy="39688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2"/>
              </a:buClr>
              <a:buSzPts val="1400"/>
              <a:buNone/>
              <a:defRPr sz="1400">
                <a:latin typeface="Droid Sans Mono"/>
                <a:ea typeface="Droid Sans Mono"/>
                <a:cs typeface="Droid Sans Mono"/>
                <a:sym typeface="Droid Sans Mono"/>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67" name="Google Shape;267;p3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268" name="Shape 268"/>
        <p:cNvGrpSpPr/>
        <p:nvPr/>
      </p:nvGrpSpPr>
      <p:grpSpPr>
        <a:xfrm>
          <a:off x="0" y="0"/>
          <a:ext cx="0" cy="0"/>
          <a:chOff x="0" y="0"/>
          <a:chExt cx="0" cy="0"/>
        </a:xfrm>
      </p:grpSpPr>
      <p:sp>
        <p:nvSpPr>
          <p:cNvPr id="269" name="Google Shape;269;p3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0" name="Google Shape;270;p3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38"/>
          <p:cNvSpPr txBox="1"/>
          <p:nvPr>
            <p:ph idx="1" type="subTitle"/>
          </p:nvPr>
        </p:nvSpPr>
        <p:spPr>
          <a:xfrm>
            <a:off x="274320" y="788670"/>
            <a:ext cx="8676906"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73" name="Google Shape;273;p38"/>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74" name="Google Shape;274;p38"/>
          <p:cNvSpPr txBox="1"/>
          <p:nvPr>
            <p:ph idx="3"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75" name="Shape 275"/>
        <p:cNvGrpSpPr/>
        <p:nvPr/>
      </p:nvGrpSpPr>
      <p:grpSpPr>
        <a:xfrm>
          <a:off x="0" y="0"/>
          <a:ext cx="0" cy="0"/>
          <a:chOff x="0" y="0"/>
          <a:chExt cx="0" cy="0"/>
        </a:xfrm>
      </p:grpSpPr>
      <p:sp>
        <p:nvSpPr>
          <p:cNvPr id="276" name="Google Shape;276;p3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77" name="Google Shape;277;p3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39"/>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0" name="Google Shape;280;p39"/>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1" name="Google Shape;281;p39"/>
          <p:cNvSpPr txBox="1"/>
          <p:nvPr>
            <p:ph idx="3" type="body"/>
          </p:nvPr>
        </p:nvSpPr>
        <p:spPr>
          <a:xfrm>
            <a:off x="4649724" y="785114"/>
            <a:ext cx="4251960" cy="404093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82" name="Shape 282"/>
        <p:cNvGrpSpPr/>
        <p:nvPr/>
      </p:nvGrpSpPr>
      <p:grpSpPr>
        <a:xfrm>
          <a:off x="0" y="0"/>
          <a:ext cx="0" cy="0"/>
          <a:chOff x="0" y="0"/>
          <a:chExt cx="0" cy="0"/>
        </a:xfrm>
      </p:grpSpPr>
      <p:sp>
        <p:nvSpPr>
          <p:cNvPr id="283" name="Google Shape;283;p4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84" name="Google Shape;284;p4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5" name="Google Shape;285;p4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6" name="Google Shape;286;p40"/>
          <p:cNvSpPr txBox="1"/>
          <p:nvPr>
            <p:ph idx="1" type="body"/>
          </p:nvPr>
        </p:nvSpPr>
        <p:spPr>
          <a:xfrm>
            <a:off x="1543050"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7" name="Google Shape;287;p40"/>
          <p:cNvSpPr txBox="1"/>
          <p:nvPr>
            <p:ph idx="2" type="subTitle"/>
          </p:nvPr>
        </p:nvSpPr>
        <p:spPr>
          <a:xfrm>
            <a:off x="274320"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88" name="Google Shape;288;p40"/>
          <p:cNvSpPr txBox="1"/>
          <p:nvPr>
            <p:ph idx="3" type="body"/>
          </p:nvPr>
        </p:nvSpPr>
        <p:spPr>
          <a:xfrm>
            <a:off x="274320"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89" name="Google Shape;289;p40"/>
          <p:cNvSpPr txBox="1"/>
          <p:nvPr>
            <p:ph idx="4" type="body"/>
          </p:nvPr>
        </p:nvSpPr>
        <p:spPr>
          <a:xfrm>
            <a:off x="5918454" y="787003"/>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0" name="Google Shape;290;p40"/>
          <p:cNvSpPr txBox="1"/>
          <p:nvPr>
            <p:ph idx="5" type="subTitle"/>
          </p:nvPr>
        </p:nvSpPr>
        <p:spPr>
          <a:xfrm>
            <a:off x="4649724" y="2524574"/>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291" name="Google Shape;291;p40"/>
          <p:cNvSpPr txBox="1"/>
          <p:nvPr>
            <p:ph idx="6" type="body"/>
          </p:nvPr>
        </p:nvSpPr>
        <p:spPr>
          <a:xfrm>
            <a:off x="4649724" y="2921509"/>
            <a:ext cx="4251960" cy="191278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2" name="Google Shape;292;p4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93" name="Shape 293"/>
        <p:cNvGrpSpPr/>
        <p:nvPr/>
      </p:nvGrpSpPr>
      <p:grpSpPr>
        <a:xfrm>
          <a:off x="0" y="0"/>
          <a:ext cx="0" cy="0"/>
          <a:chOff x="0" y="0"/>
          <a:chExt cx="0" cy="0"/>
        </a:xfrm>
      </p:grpSpPr>
      <p:sp>
        <p:nvSpPr>
          <p:cNvPr id="294" name="Google Shape;294;p4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295" name="Google Shape;295;p4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7" name="Google Shape;297;p41"/>
          <p:cNvSpPr txBox="1"/>
          <p:nvPr>
            <p:ph idx="1" type="body"/>
          </p:nvPr>
        </p:nvSpPr>
        <p:spPr>
          <a:xfrm>
            <a:off x="2743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8" name="Google Shape;298;p41"/>
          <p:cNvSpPr txBox="1"/>
          <p:nvPr>
            <p:ph idx="2" type="body"/>
          </p:nvPr>
        </p:nvSpPr>
        <p:spPr>
          <a:xfrm>
            <a:off x="318897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299" name="Google Shape;299;p41"/>
          <p:cNvSpPr txBox="1"/>
          <p:nvPr>
            <p:ph idx="3" type="body"/>
          </p:nvPr>
        </p:nvSpPr>
        <p:spPr>
          <a:xfrm>
            <a:off x="6103620" y="857250"/>
            <a:ext cx="2811780" cy="3968812"/>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2"/>
              </a:buClr>
              <a:buSzPts val="2100"/>
              <a:buChar char="•"/>
              <a:defRPr sz="2100">
                <a:solidFill>
                  <a:schemeClr val="dk2"/>
                </a:solidFill>
              </a:defRPr>
            </a:lvl1pPr>
            <a:lvl2pPr indent="-342900" lvl="1" marL="914400" algn="l">
              <a:lnSpc>
                <a:spcPct val="100000"/>
              </a:lnSpc>
              <a:spcBef>
                <a:spcPts val="500"/>
              </a:spcBef>
              <a:spcAft>
                <a:spcPts val="0"/>
              </a:spcAft>
              <a:buClr>
                <a:schemeClr val="dk2"/>
              </a:buClr>
              <a:buSzPts val="1800"/>
              <a:buChar char="•"/>
              <a:defRPr sz="1800">
                <a:solidFill>
                  <a:schemeClr val="dk2"/>
                </a:solidFill>
              </a:defRPr>
            </a:lvl2pPr>
            <a:lvl3pPr indent="-323850" lvl="2" marL="1371600" algn="l">
              <a:lnSpc>
                <a:spcPct val="100000"/>
              </a:lnSpc>
              <a:spcBef>
                <a:spcPts val="500"/>
              </a:spcBef>
              <a:spcAft>
                <a:spcPts val="0"/>
              </a:spcAft>
              <a:buClr>
                <a:schemeClr val="dk2"/>
              </a:buClr>
              <a:buSzPts val="1500"/>
              <a:buChar char="•"/>
              <a:defRPr sz="1500">
                <a:solidFill>
                  <a:schemeClr val="dk2"/>
                </a:solidFill>
              </a:defRPr>
            </a:lvl3pPr>
            <a:lvl4pPr indent="-317500" lvl="3" marL="1828800" algn="l">
              <a:lnSpc>
                <a:spcPct val="100000"/>
              </a:lnSpc>
              <a:spcBef>
                <a:spcPts val="500"/>
              </a:spcBef>
              <a:spcAft>
                <a:spcPts val="0"/>
              </a:spcAft>
              <a:buClr>
                <a:schemeClr val="dk2"/>
              </a:buClr>
              <a:buSzPts val="1400"/>
              <a:buChar char="•"/>
              <a:defRPr sz="1400">
                <a:solidFill>
                  <a:schemeClr val="dk2"/>
                </a:solidFill>
              </a:defRPr>
            </a:lvl4pPr>
            <a:lvl5pPr indent="-317500" lvl="4" marL="2286000" algn="l">
              <a:lnSpc>
                <a:spcPct val="100000"/>
              </a:lnSpc>
              <a:spcBef>
                <a:spcPts val="500"/>
              </a:spcBef>
              <a:spcAft>
                <a:spcPts val="0"/>
              </a:spcAft>
              <a:buClr>
                <a:schemeClr val="dk2"/>
              </a:buClr>
              <a:buSzPts val="1400"/>
              <a:buChar char="•"/>
              <a:defRPr sz="14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0" name="Google Shape;300;p41"/>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301" name="Shape 301"/>
        <p:cNvGrpSpPr/>
        <p:nvPr/>
      </p:nvGrpSpPr>
      <p:grpSpPr>
        <a:xfrm>
          <a:off x="0" y="0"/>
          <a:ext cx="0" cy="0"/>
          <a:chOff x="0" y="0"/>
          <a:chExt cx="0" cy="0"/>
        </a:xfrm>
      </p:grpSpPr>
      <p:sp>
        <p:nvSpPr>
          <p:cNvPr id="302" name="Google Shape;302;p4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03" name="Google Shape;303;p4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42"/>
          <p:cNvSpPr txBox="1"/>
          <p:nvPr>
            <p:ph idx="1" type="body"/>
          </p:nvPr>
        </p:nvSpPr>
        <p:spPr>
          <a:xfrm>
            <a:off x="8229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6" name="Google Shape;306;p42"/>
          <p:cNvSpPr txBox="1"/>
          <p:nvPr>
            <p:ph idx="2" type="subTitle"/>
          </p:nvPr>
        </p:nvSpPr>
        <p:spPr>
          <a:xfrm>
            <a:off x="2743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07" name="Google Shape;307;p42"/>
          <p:cNvSpPr txBox="1"/>
          <p:nvPr>
            <p:ph idx="3" type="body"/>
          </p:nvPr>
        </p:nvSpPr>
        <p:spPr>
          <a:xfrm>
            <a:off x="2743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8" name="Google Shape;308;p42"/>
          <p:cNvSpPr txBox="1"/>
          <p:nvPr>
            <p:ph idx="4" type="body"/>
          </p:nvPr>
        </p:nvSpPr>
        <p:spPr>
          <a:xfrm>
            <a:off x="373761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09" name="Google Shape;309;p42"/>
          <p:cNvSpPr txBox="1"/>
          <p:nvPr>
            <p:ph idx="5" type="subTitle"/>
          </p:nvPr>
        </p:nvSpPr>
        <p:spPr>
          <a:xfrm>
            <a:off x="318897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0" name="Google Shape;310;p42"/>
          <p:cNvSpPr txBox="1"/>
          <p:nvPr>
            <p:ph idx="6" type="body"/>
          </p:nvPr>
        </p:nvSpPr>
        <p:spPr>
          <a:xfrm>
            <a:off x="318897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1" name="Google Shape;311;p42"/>
          <p:cNvSpPr txBox="1"/>
          <p:nvPr>
            <p:ph idx="7" type="body"/>
          </p:nvPr>
        </p:nvSpPr>
        <p:spPr>
          <a:xfrm>
            <a:off x="6652260" y="788670"/>
            <a:ext cx="1714500" cy="17145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2" name="Google Shape;312;p42"/>
          <p:cNvSpPr txBox="1"/>
          <p:nvPr>
            <p:ph idx="8" type="subTitle"/>
          </p:nvPr>
        </p:nvSpPr>
        <p:spPr>
          <a:xfrm>
            <a:off x="6103620" y="2523744"/>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13" name="Google Shape;313;p42"/>
          <p:cNvSpPr txBox="1"/>
          <p:nvPr>
            <p:ph idx="9" type="body"/>
          </p:nvPr>
        </p:nvSpPr>
        <p:spPr>
          <a:xfrm>
            <a:off x="6103620" y="2921508"/>
            <a:ext cx="2811780" cy="1904549"/>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14" name="Google Shape;314;p42"/>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315" name="Shape 315"/>
        <p:cNvGrpSpPr/>
        <p:nvPr/>
      </p:nvGrpSpPr>
      <p:grpSpPr>
        <a:xfrm>
          <a:off x="0" y="0"/>
          <a:ext cx="0" cy="0"/>
          <a:chOff x="0" y="0"/>
          <a:chExt cx="0" cy="0"/>
        </a:xfrm>
      </p:grpSpPr>
      <p:sp>
        <p:nvSpPr>
          <p:cNvPr id="316" name="Google Shape;316;p43"/>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17" name="Google Shape;317;p4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4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43"/>
          <p:cNvSpPr txBox="1"/>
          <p:nvPr>
            <p:ph idx="1" type="body"/>
          </p:nvPr>
        </p:nvSpPr>
        <p:spPr>
          <a:xfrm>
            <a:off x="274320"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0" name="Google Shape;320;p43"/>
          <p:cNvSpPr txBox="1"/>
          <p:nvPr>
            <p:ph idx="2" type="body"/>
          </p:nvPr>
        </p:nvSpPr>
        <p:spPr>
          <a:xfrm>
            <a:off x="2449256"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1" name="Google Shape;321;p43"/>
          <p:cNvSpPr txBox="1"/>
          <p:nvPr>
            <p:ph idx="3" type="body"/>
          </p:nvPr>
        </p:nvSpPr>
        <p:spPr>
          <a:xfrm>
            <a:off x="4624193"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2" name="Google Shape;322;p43"/>
          <p:cNvSpPr txBox="1"/>
          <p:nvPr>
            <p:ph idx="4" type="body"/>
          </p:nvPr>
        </p:nvSpPr>
        <p:spPr>
          <a:xfrm>
            <a:off x="6799129" y="857250"/>
            <a:ext cx="2125980" cy="396881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23" name="Google Shape;323;p43"/>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324" name="Shape 324"/>
        <p:cNvGrpSpPr/>
        <p:nvPr/>
      </p:nvGrpSpPr>
      <p:grpSpPr>
        <a:xfrm>
          <a:off x="0" y="0"/>
          <a:ext cx="0" cy="0"/>
          <a:chOff x="0" y="0"/>
          <a:chExt cx="0" cy="0"/>
        </a:xfrm>
      </p:grpSpPr>
      <p:sp>
        <p:nvSpPr>
          <p:cNvPr id="325" name="Google Shape;325;p44"/>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26" name="Google Shape;326;p4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4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44"/>
          <p:cNvSpPr txBox="1"/>
          <p:nvPr>
            <p:ph idx="1" type="subTitle"/>
          </p:nvPr>
        </p:nvSpPr>
        <p:spPr>
          <a:xfrm>
            <a:off x="274320"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29" name="Google Shape;329;p44"/>
          <p:cNvSpPr txBox="1"/>
          <p:nvPr>
            <p:ph idx="2" type="body"/>
          </p:nvPr>
        </p:nvSpPr>
        <p:spPr>
          <a:xfrm>
            <a:off x="274320"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0" name="Google Shape;330;p44"/>
          <p:cNvSpPr txBox="1"/>
          <p:nvPr>
            <p:ph idx="3" type="subTitle"/>
          </p:nvPr>
        </p:nvSpPr>
        <p:spPr>
          <a:xfrm>
            <a:off x="2448306"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1" name="Google Shape;331;p44"/>
          <p:cNvSpPr txBox="1"/>
          <p:nvPr>
            <p:ph idx="4" type="body"/>
          </p:nvPr>
        </p:nvSpPr>
        <p:spPr>
          <a:xfrm>
            <a:off x="2448306"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2" name="Google Shape;332;p44"/>
          <p:cNvSpPr txBox="1"/>
          <p:nvPr>
            <p:ph idx="5" type="subTitle"/>
          </p:nvPr>
        </p:nvSpPr>
        <p:spPr>
          <a:xfrm>
            <a:off x="4622292"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3" name="Google Shape;333;p44"/>
          <p:cNvSpPr txBox="1"/>
          <p:nvPr>
            <p:ph idx="6" type="body"/>
          </p:nvPr>
        </p:nvSpPr>
        <p:spPr>
          <a:xfrm>
            <a:off x="4622292"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34" name="Google Shape;334;p44"/>
          <p:cNvSpPr txBox="1"/>
          <p:nvPr>
            <p:ph idx="7" type="subTitle"/>
          </p:nvPr>
        </p:nvSpPr>
        <p:spPr>
          <a:xfrm>
            <a:off x="6796278" y="788670"/>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800"/>
              <a:buNone/>
              <a:defRPr b="0" sz="18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35" name="Google Shape;335;p44"/>
          <p:cNvSpPr txBox="1"/>
          <p:nvPr>
            <p:ph idx="8" type="body"/>
          </p:nvPr>
        </p:nvSpPr>
        <p:spPr>
          <a:xfrm>
            <a:off x="6796278" y="1193292"/>
            <a:ext cx="2125980" cy="3632766"/>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500"/>
              </a:spcBef>
              <a:spcAft>
                <a:spcPts val="0"/>
              </a:spcAft>
              <a:buClr>
                <a:schemeClr val="dk2"/>
              </a:buClr>
              <a:buSzPts val="1500"/>
              <a:buChar char="•"/>
              <a:defRPr sz="1500">
                <a:solidFill>
                  <a:schemeClr val="dk2"/>
                </a:solidFill>
              </a:defRPr>
            </a:lvl2pPr>
            <a:lvl3pPr indent="-317500" lvl="2" marL="1371600" algn="l">
              <a:lnSpc>
                <a:spcPct val="100000"/>
              </a:lnSpc>
              <a:spcBef>
                <a:spcPts val="500"/>
              </a:spcBef>
              <a:spcAft>
                <a:spcPts val="0"/>
              </a:spcAft>
              <a:buClr>
                <a:schemeClr val="dk2"/>
              </a:buClr>
              <a:buSzPts val="1400"/>
              <a:buChar char="•"/>
              <a:defRPr sz="1400">
                <a:solidFill>
                  <a:schemeClr val="dk2"/>
                </a:solidFill>
              </a:defRPr>
            </a:lvl3pPr>
            <a:lvl4pPr indent="-304800" lvl="3" marL="1828800" algn="l">
              <a:lnSpc>
                <a:spcPct val="100000"/>
              </a:lnSpc>
              <a:spcBef>
                <a:spcPts val="500"/>
              </a:spcBef>
              <a:spcAft>
                <a:spcPts val="0"/>
              </a:spcAft>
              <a:buClr>
                <a:schemeClr val="dk2"/>
              </a:buClr>
              <a:buSzPts val="1200"/>
              <a:buChar char="•"/>
              <a:defRPr sz="1200">
                <a:solidFill>
                  <a:schemeClr val="dk2"/>
                </a:solidFill>
              </a:defRPr>
            </a:lvl4pPr>
            <a:lvl5pPr indent="-304800" lvl="4" marL="2286000" algn="l">
              <a:lnSpc>
                <a:spcPct val="100000"/>
              </a:lnSpc>
              <a:spcBef>
                <a:spcPts val="500"/>
              </a:spcBef>
              <a:spcAft>
                <a:spcPts val="0"/>
              </a:spcAft>
              <a:buClr>
                <a:schemeClr val="dk2"/>
              </a:buClr>
              <a:buSzPts val="1200"/>
              <a:buChar char="•"/>
              <a:defRPr sz="1200">
                <a:solidFill>
                  <a:schemeClr val="dk2"/>
                </a:solidFill>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336" name="Shape 336"/>
        <p:cNvGrpSpPr/>
        <p:nvPr/>
      </p:nvGrpSpPr>
      <p:grpSpPr>
        <a:xfrm>
          <a:off x="0" y="0"/>
          <a:ext cx="0" cy="0"/>
          <a:chOff x="0" y="0"/>
          <a:chExt cx="0" cy="0"/>
        </a:xfrm>
      </p:grpSpPr>
      <p:sp>
        <p:nvSpPr>
          <p:cNvPr id="337" name="Google Shape;337;p45"/>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38" name="Google Shape;338;p4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9" name="Google Shape;339;p4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45"/>
          <p:cNvSpPr txBox="1"/>
          <p:nvPr>
            <p:ph idx="1" type="body"/>
          </p:nvPr>
        </p:nvSpPr>
        <p:spPr>
          <a:xfrm>
            <a:off x="274320"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1" name="Google Shape;341;p45"/>
          <p:cNvSpPr txBox="1"/>
          <p:nvPr>
            <p:ph idx="2" type="subTitle"/>
          </p:nvPr>
        </p:nvSpPr>
        <p:spPr>
          <a:xfrm>
            <a:off x="274320"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2" name="Google Shape;342;p45"/>
          <p:cNvSpPr txBox="1"/>
          <p:nvPr>
            <p:ph idx="3" type="body"/>
          </p:nvPr>
        </p:nvSpPr>
        <p:spPr>
          <a:xfrm>
            <a:off x="274320"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3" name="Google Shape;343;p45"/>
          <p:cNvSpPr txBox="1"/>
          <p:nvPr>
            <p:ph idx="4" type="body"/>
          </p:nvPr>
        </p:nvSpPr>
        <p:spPr>
          <a:xfrm>
            <a:off x="2448306"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4" name="Google Shape;344;p45"/>
          <p:cNvSpPr txBox="1"/>
          <p:nvPr>
            <p:ph idx="5" type="subTitle"/>
          </p:nvPr>
        </p:nvSpPr>
        <p:spPr>
          <a:xfrm>
            <a:off x="2448306"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5" name="Google Shape;345;p45"/>
          <p:cNvSpPr txBox="1"/>
          <p:nvPr>
            <p:ph idx="6" type="body"/>
          </p:nvPr>
        </p:nvSpPr>
        <p:spPr>
          <a:xfrm>
            <a:off x="2448306"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6" name="Google Shape;346;p45"/>
          <p:cNvSpPr txBox="1"/>
          <p:nvPr>
            <p:ph idx="7" type="body"/>
          </p:nvPr>
        </p:nvSpPr>
        <p:spPr>
          <a:xfrm>
            <a:off x="4622292"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7" name="Google Shape;347;p45"/>
          <p:cNvSpPr txBox="1"/>
          <p:nvPr>
            <p:ph idx="8" type="subTitle"/>
          </p:nvPr>
        </p:nvSpPr>
        <p:spPr>
          <a:xfrm>
            <a:off x="4622292"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48" name="Google Shape;348;p45"/>
          <p:cNvSpPr txBox="1"/>
          <p:nvPr>
            <p:ph idx="9" type="body"/>
          </p:nvPr>
        </p:nvSpPr>
        <p:spPr>
          <a:xfrm>
            <a:off x="4622292"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49" name="Google Shape;349;p45"/>
          <p:cNvSpPr txBox="1"/>
          <p:nvPr>
            <p:ph idx="13" type="body"/>
          </p:nvPr>
        </p:nvSpPr>
        <p:spPr>
          <a:xfrm>
            <a:off x="6796278" y="78867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0" name="Google Shape;350;p45"/>
          <p:cNvSpPr txBox="1"/>
          <p:nvPr>
            <p:ph idx="14" type="subTitle"/>
          </p:nvPr>
        </p:nvSpPr>
        <p:spPr>
          <a:xfrm>
            <a:off x="6796278" y="2928366"/>
            <a:ext cx="21259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51" name="Google Shape;351;p45"/>
          <p:cNvSpPr txBox="1"/>
          <p:nvPr>
            <p:ph idx="15" type="body"/>
          </p:nvPr>
        </p:nvSpPr>
        <p:spPr>
          <a:xfrm>
            <a:off x="6796278" y="3272329"/>
            <a:ext cx="2125980" cy="1553728"/>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2" name="Google Shape;352;p45"/>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353" name="Shape 353"/>
        <p:cNvGrpSpPr/>
        <p:nvPr/>
      </p:nvGrpSpPr>
      <p:grpSpPr>
        <a:xfrm>
          <a:off x="0" y="0"/>
          <a:ext cx="0" cy="0"/>
          <a:chOff x="0" y="0"/>
          <a:chExt cx="0" cy="0"/>
        </a:xfrm>
      </p:grpSpPr>
      <p:sp>
        <p:nvSpPr>
          <p:cNvPr id="354" name="Google Shape;354;p46"/>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55" name="Google Shape;355;p4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7" name="Google Shape;357;p46"/>
          <p:cNvSpPr txBox="1"/>
          <p:nvPr>
            <p:ph idx="1" type="body"/>
          </p:nvPr>
        </p:nvSpPr>
        <p:spPr>
          <a:xfrm>
            <a:off x="73342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58" name="Google Shape;358;p46"/>
          <p:cNvSpPr txBox="1"/>
          <p:nvPr>
            <p:ph idx="2" type="subTitle"/>
          </p:nvPr>
        </p:nvSpPr>
        <p:spPr>
          <a:xfrm>
            <a:off x="274320"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59" name="Google Shape;359;p46"/>
          <p:cNvSpPr txBox="1"/>
          <p:nvPr>
            <p:ph idx="3" type="body"/>
          </p:nvPr>
        </p:nvSpPr>
        <p:spPr>
          <a:xfrm>
            <a:off x="274320"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0" name="Google Shape;360;p46"/>
          <p:cNvSpPr txBox="1"/>
          <p:nvPr>
            <p:ph idx="4" type="body"/>
          </p:nvPr>
        </p:nvSpPr>
        <p:spPr>
          <a:xfrm>
            <a:off x="285940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1" name="Google Shape;361;p46"/>
          <p:cNvSpPr txBox="1"/>
          <p:nvPr>
            <p:ph idx="5" type="subTitle"/>
          </p:nvPr>
        </p:nvSpPr>
        <p:spPr>
          <a:xfrm>
            <a:off x="2448306"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2" name="Google Shape;362;p46"/>
          <p:cNvSpPr txBox="1"/>
          <p:nvPr>
            <p:ph idx="6" type="body"/>
          </p:nvPr>
        </p:nvSpPr>
        <p:spPr>
          <a:xfrm>
            <a:off x="2448306"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3" name="Google Shape;363;p46"/>
          <p:cNvSpPr txBox="1"/>
          <p:nvPr>
            <p:ph idx="7" type="body"/>
          </p:nvPr>
        </p:nvSpPr>
        <p:spPr>
          <a:xfrm>
            <a:off x="498538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4" name="Google Shape;364;p46"/>
          <p:cNvSpPr txBox="1"/>
          <p:nvPr>
            <p:ph idx="8" type="subTitle"/>
          </p:nvPr>
        </p:nvSpPr>
        <p:spPr>
          <a:xfrm>
            <a:off x="4622292"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5" name="Google Shape;365;p46"/>
          <p:cNvSpPr txBox="1"/>
          <p:nvPr>
            <p:ph idx="9" type="body"/>
          </p:nvPr>
        </p:nvSpPr>
        <p:spPr>
          <a:xfrm>
            <a:off x="4622292"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6" name="Google Shape;366;p46"/>
          <p:cNvSpPr txBox="1"/>
          <p:nvPr>
            <p:ph idx="13" type="body"/>
          </p:nvPr>
        </p:nvSpPr>
        <p:spPr>
          <a:xfrm>
            <a:off x="7111365" y="7886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100"/>
              <a:buNone/>
              <a:defRPr sz="21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7" name="Google Shape;367;p46"/>
          <p:cNvSpPr txBox="1"/>
          <p:nvPr>
            <p:ph idx="14" type="subTitle"/>
          </p:nvPr>
        </p:nvSpPr>
        <p:spPr>
          <a:xfrm>
            <a:off x="6796278" y="219456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40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368" name="Google Shape;368;p46"/>
          <p:cNvSpPr txBox="1"/>
          <p:nvPr>
            <p:ph idx="15" type="body"/>
          </p:nvPr>
        </p:nvSpPr>
        <p:spPr>
          <a:xfrm>
            <a:off x="6796278" y="2468879"/>
            <a:ext cx="2125980" cy="235717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69" name="Google Shape;369;p46"/>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70" name="Shape 370"/>
        <p:cNvGrpSpPr/>
        <p:nvPr/>
      </p:nvGrpSpPr>
      <p:grpSpPr>
        <a:xfrm>
          <a:off x="0" y="0"/>
          <a:ext cx="0" cy="0"/>
          <a:chOff x="0" y="0"/>
          <a:chExt cx="0" cy="0"/>
        </a:xfrm>
      </p:grpSpPr>
      <p:sp>
        <p:nvSpPr>
          <p:cNvPr id="371" name="Google Shape;371;p4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72" name="Google Shape;372;p4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4" name="Google Shape;374;p47"/>
          <p:cNvSpPr txBox="1"/>
          <p:nvPr>
            <p:ph idx="1" type="body"/>
          </p:nvPr>
        </p:nvSpPr>
        <p:spPr>
          <a:xfrm>
            <a:off x="274320"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5" name="Google Shape;375;p47"/>
          <p:cNvSpPr txBox="1"/>
          <p:nvPr>
            <p:ph idx="2" type="subTitle"/>
          </p:nvPr>
        </p:nvSpPr>
        <p:spPr>
          <a:xfrm>
            <a:off x="274320"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76" name="Google Shape;376;p47"/>
          <p:cNvSpPr txBox="1"/>
          <p:nvPr>
            <p:ph idx="3" type="body"/>
          </p:nvPr>
        </p:nvSpPr>
        <p:spPr>
          <a:xfrm>
            <a:off x="2448306"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7" name="Google Shape;377;p47"/>
          <p:cNvSpPr txBox="1"/>
          <p:nvPr>
            <p:ph idx="4" type="subTitle"/>
          </p:nvPr>
        </p:nvSpPr>
        <p:spPr>
          <a:xfrm>
            <a:off x="2448306"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78" name="Google Shape;378;p47"/>
          <p:cNvSpPr txBox="1"/>
          <p:nvPr>
            <p:ph idx="5" type="body"/>
          </p:nvPr>
        </p:nvSpPr>
        <p:spPr>
          <a:xfrm>
            <a:off x="4622292"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79" name="Google Shape;379;p47"/>
          <p:cNvSpPr txBox="1"/>
          <p:nvPr>
            <p:ph idx="6" type="subTitle"/>
          </p:nvPr>
        </p:nvSpPr>
        <p:spPr>
          <a:xfrm>
            <a:off x="4622292"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0" name="Google Shape;380;p47"/>
          <p:cNvSpPr txBox="1"/>
          <p:nvPr>
            <p:ph idx="7" type="body"/>
          </p:nvPr>
        </p:nvSpPr>
        <p:spPr>
          <a:xfrm>
            <a:off x="6796278" y="1490800"/>
            <a:ext cx="2125980" cy="212598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1" name="Google Shape;381;p47"/>
          <p:cNvSpPr txBox="1"/>
          <p:nvPr>
            <p:ph idx="8" type="subTitle"/>
          </p:nvPr>
        </p:nvSpPr>
        <p:spPr>
          <a:xfrm>
            <a:off x="6796278" y="3630495"/>
            <a:ext cx="2125980" cy="54864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l">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lvl="1" algn="l">
              <a:lnSpc>
                <a:spcPct val="100000"/>
              </a:lnSpc>
              <a:spcBef>
                <a:spcPts val="400"/>
              </a:spcBef>
              <a:spcAft>
                <a:spcPts val="0"/>
              </a:spcAft>
              <a:buClr>
                <a:schemeClr val="dk2"/>
              </a:buClr>
              <a:buSzPts val="1500"/>
              <a:buNone/>
              <a:defRPr b="1" sz="1500"/>
            </a:lvl2pPr>
            <a:lvl3pPr lvl="2" algn="l">
              <a:lnSpc>
                <a:spcPct val="100000"/>
              </a:lnSpc>
              <a:spcBef>
                <a:spcPts val="500"/>
              </a:spcBef>
              <a:spcAft>
                <a:spcPts val="0"/>
              </a:spcAft>
              <a:buClr>
                <a:schemeClr val="dk2"/>
              </a:buClr>
              <a:buSzPts val="1400"/>
              <a:buNone/>
              <a:defRPr b="1" sz="1400"/>
            </a:lvl3pPr>
            <a:lvl4pPr lvl="3" algn="l">
              <a:lnSpc>
                <a:spcPct val="100000"/>
              </a:lnSpc>
              <a:spcBef>
                <a:spcPts val="500"/>
              </a:spcBef>
              <a:spcAft>
                <a:spcPts val="0"/>
              </a:spcAft>
              <a:buClr>
                <a:schemeClr val="dk2"/>
              </a:buClr>
              <a:buSzPts val="1200"/>
              <a:buNone/>
              <a:defRPr b="1" sz="1200"/>
            </a:lvl4pPr>
            <a:lvl5pPr lvl="4" algn="l">
              <a:lnSpc>
                <a:spcPct val="100000"/>
              </a:lnSpc>
              <a:spcBef>
                <a:spcPts val="500"/>
              </a:spcBef>
              <a:spcAft>
                <a:spcPts val="0"/>
              </a:spcAft>
              <a:buClr>
                <a:schemeClr val="dk2"/>
              </a:buClr>
              <a:buSzPts val="1200"/>
              <a:buNone/>
              <a:defRPr b="1" sz="1200"/>
            </a:lvl5pPr>
            <a:lvl6pPr lvl="5" algn="l">
              <a:lnSpc>
                <a:spcPct val="100000"/>
              </a:lnSpc>
              <a:spcBef>
                <a:spcPts val="500"/>
              </a:spcBef>
              <a:spcAft>
                <a:spcPts val="0"/>
              </a:spcAft>
              <a:buClr>
                <a:schemeClr val="dk2"/>
              </a:buClr>
              <a:buSzPts val="1200"/>
              <a:buNone/>
              <a:defRPr b="1" sz="1200"/>
            </a:lvl6pPr>
            <a:lvl7pPr lvl="6" algn="l">
              <a:lnSpc>
                <a:spcPct val="100000"/>
              </a:lnSpc>
              <a:spcBef>
                <a:spcPts val="500"/>
              </a:spcBef>
              <a:spcAft>
                <a:spcPts val="0"/>
              </a:spcAft>
              <a:buClr>
                <a:schemeClr val="dk2"/>
              </a:buClr>
              <a:buSzPts val="1200"/>
              <a:buNone/>
              <a:defRPr b="1" sz="1200"/>
            </a:lvl7pPr>
            <a:lvl8pPr lvl="7" algn="l">
              <a:lnSpc>
                <a:spcPct val="100000"/>
              </a:lnSpc>
              <a:spcBef>
                <a:spcPts val="500"/>
              </a:spcBef>
              <a:spcAft>
                <a:spcPts val="0"/>
              </a:spcAft>
              <a:buClr>
                <a:schemeClr val="dk2"/>
              </a:buClr>
              <a:buSzPts val="1200"/>
              <a:buNone/>
              <a:defRPr b="1" sz="1200"/>
            </a:lvl8pPr>
            <a:lvl9pPr lvl="8" algn="l">
              <a:lnSpc>
                <a:spcPct val="100000"/>
              </a:lnSpc>
              <a:spcBef>
                <a:spcPts val="500"/>
              </a:spcBef>
              <a:spcAft>
                <a:spcPts val="500"/>
              </a:spcAft>
              <a:buClr>
                <a:schemeClr val="dk2"/>
              </a:buClr>
              <a:buSzPts val="1200"/>
              <a:buNone/>
              <a:defRPr b="1" sz="1200"/>
            </a:lvl9pPr>
          </a:lstStyle>
          <a:p/>
        </p:txBody>
      </p:sp>
      <p:sp>
        <p:nvSpPr>
          <p:cNvPr id="382" name="Google Shape;382;p4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83" name="Shape 383"/>
        <p:cNvGrpSpPr/>
        <p:nvPr/>
      </p:nvGrpSpPr>
      <p:grpSpPr>
        <a:xfrm>
          <a:off x="0" y="0"/>
          <a:ext cx="0" cy="0"/>
          <a:chOff x="0" y="0"/>
          <a:chExt cx="0" cy="0"/>
        </a:xfrm>
      </p:grpSpPr>
      <p:sp>
        <p:nvSpPr>
          <p:cNvPr id="384" name="Google Shape;384;p4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385" name="Google Shape;385;p4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4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7" name="Google Shape;387;p48"/>
          <p:cNvSpPr txBox="1"/>
          <p:nvPr>
            <p:ph idx="1" type="body"/>
          </p:nvPr>
        </p:nvSpPr>
        <p:spPr>
          <a:xfrm>
            <a:off x="1170432"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8" name="Google Shape;388;p48"/>
          <p:cNvSpPr txBox="1"/>
          <p:nvPr>
            <p:ph idx="2" type="body"/>
          </p:nvPr>
        </p:nvSpPr>
        <p:spPr>
          <a:xfrm>
            <a:off x="587502"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89" name="Google Shape;389;p48"/>
          <p:cNvSpPr txBox="1"/>
          <p:nvPr>
            <p:ph idx="3" type="body"/>
          </p:nvPr>
        </p:nvSpPr>
        <p:spPr>
          <a:xfrm>
            <a:off x="3979926"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0" name="Google Shape;390;p48"/>
          <p:cNvSpPr txBox="1"/>
          <p:nvPr>
            <p:ph idx="4" type="body"/>
          </p:nvPr>
        </p:nvSpPr>
        <p:spPr>
          <a:xfrm>
            <a:off x="3396996"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1" name="Google Shape;391;p48"/>
          <p:cNvSpPr txBox="1"/>
          <p:nvPr>
            <p:ph idx="5" type="body"/>
          </p:nvPr>
        </p:nvSpPr>
        <p:spPr>
          <a:xfrm>
            <a:off x="6798564" y="1001053"/>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2" name="Google Shape;392;p48"/>
          <p:cNvSpPr txBox="1"/>
          <p:nvPr>
            <p:ph idx="6" type="body"/>
          </p:nvPr>
        </p:nvSpPr>
        <p:spPr>
          <a:xfrm>
            <a:off x="6215634" y="2385157"/>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3" name="Google Shape;393;p48"/>
          <p:cNvSpPr txBox="1"/>
          <p:nvPr>
            <p:ph idx="7" type="body"/>
          </p:nvPr>
        </p:nvSpPr>
        <p:spPr>
          <a:xfrm>
            <a:off x="1170432"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4" name="Google Shape;394;p48"/>
          <p:cNvSpPr txBox="1"/>
          <p:nvPr>
            <p:ph idx="8" type="body"/>
          </p:nvPr>
        </p:nvSpPr>
        <p:spPr>
          <a:xfrm>
            <a:off x="587502"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5" name="Google Shape;395;p48"/>
          <p:cNvSpPr txBox="1"/>
          <p:nvPr>
            <p:ph idx="9" type="body"/>
          </p:nvPr>
        </p:nvSpPr>
        <p:spPr>
          <a:xfrm>
            <a:off x="3979926"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6" name="Google Shape;396;p48"/>
          <p:cNvSpPr txBox="1"/>
          <p:nvPr>
            <p:ph idx="13" type="body"/>
          </p:nvPr>
        </p:nvSpPr>
        <p:spPr>
          <a:xfrm>
            <a:off x="3396996"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7" name="Google Shape;397;p48"/>
          <p:cNvSpPr txBox="1"/>
          <p:nvPr>
            <p:ph idx="14" type="body"/>
          </p:nvPr>
        </p:nvSpPr>
        <p:spPr>
          <a:xfrm>
            <a:off x="6798564" y="2992270"/>
            <a:ext cx="1371600" cy="137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1800"/>
              <a:buNone/>
              <a:defRPr sz="18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8" name="Google Shape;398;p48"/>
          <p:cNvSpPr txBox="1"/>
          <p:nvPr>
            <p:ph idx="15" type="body"/>
          </p:nvPr>
        </p:nvSpPr>
        <p:spPr>
          <a:xfrm>
            <a:off x="6215634" y="4371249"/>
            <a:ext cx="2400300" cy="428144"/>
          </a:xfrm>
          <a:prstGeom prst="rect">
            <a:avLst/>
          </a:prstGeom>
          <a:noFill/>
          <a:ln>
            <a:noFill/>
          </a:ln>
        </p:spPr>
        <p:txBody>
          <a:bodyPr anchorCtr="0" anchor="ctr"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500"/>
              <a:buNone/>
              <a:defRPr sz="15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399" name="Google Shape;399;p48"/>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400" name="Shape 400"/>
        <p:cNvGrpSpPr/>
        <p:nvPr/>
      </p:nvGrpSpPr>
      <p:grpSpPr>
        <a:xfrm>
          <a:off x="0" y="0"/>
          <a:ext cx="0" cy="0"/>
          <a:chOff x="0" y="0"/>
          <a:chExt cx="0" cy="0"/>
        </a:xfrm>
      </p:grpSpPr>
      <p:sp>
        <p:nvSpPr>
          <p:cNvPr id="401" name="Google Shape;401;p49"/>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02" name="Google Shape;402;p4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4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4" name="Google Shape;404;p49"/>
          <p:cNvSpPr txBox="1"/>
          <p:nvPr>
            <p:ph idx="1" type="body"/>
          </p:nvPr>
        </p:nvSpPr>
        <p:spPr>
          <a:xfrm>
            <a:off x="274320"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5" name="Google Shape;405;p49"/>
          <p:cNvSpPr txBox="1"/>
          <p:nvPr>
            <p:ph idx="2" type="subTitle"/>
          </p:nvPr>
        </p:nvSpPr>
        <p:spPr>
          <a:xfrm>
            <a:off x="274320"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06" name="Google Shape;406;p49"/>
          <p:cNvSpPr txBox="1"/>
          <p:nvPr>
            <p:ph idx="3" type="body"/>
          </p:nvPr>
        </p:nvSpPr>
        <p:spPr>
          <a:xfrm>
            <a:off x="274320"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7" name="Google Shape;407;p49"/>
          <p:cNvSpPr txBox="1"/>
          <p:nvPr>
            <p:ph idx="4" type="body"/>
          </p:nvPr>
        </p:nvSpPr>
        <p:spPr>
          <a:xfrm>
            <a:off x="2448306"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08" name="Google Shape;408;p49"/>
          <p:cNvSpPr txBox="1"/>
          <p:nvPr>
            <p:ph idx="5" type="subTitle"/>
          </p:nvPr>
        </p:nvSpPr>
        <p:spPr>
          <a:xfrm>
            <a:off x="2448306"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09" name="Google Shape;409;p49"/>
          <p:cNvSpPr txBox="1"/>
          <p:nvPr>
            <p:ph idx="6" type="body"/>
          </p:nvPr>
        </p:nvSpPr>
        <p:spPr>
          <a:xfrm>
            <a:off x="2448306"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0" name="Google Shape;410;p49"/>
          <p:cNvSpPr txBox="1"/>
          <p:nvPr>
            <p:ph idx="7" type="body"/>
          </p:nvPr>
        </p:nvSpPr>
        <p:spPr>
          <a:xfrm>
            <a:off x="4622292"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1" name="Google Shape;411;p49"/>
          <p:cNvSpPr txBox="1"/>
          <p:nvPr>
            <p:ph idx="8" type="subTitle"/>
          </p:nvPr>
        </p:nvSpPr>
        <p:spPr>
          <a:xfrm>
            <a:off x="4622292"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2" name="Google Shape;412;p49"/>
          <p:cNvSpPr txBox="1"/>
          <p:nvPr>
            <p:ph idx="9" type="body"/>
          </p:nvPr>
        </p:nvSpPr>
        <p:spPr>
          <a:xfrm>
            <a:off x="4622292"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3" name="Google Shape;413;p49"/>
          <p:cNvSpPr txBox="1"/>
          <p:nvPr>
            <p:ph idx="13" type="body"/>
          </p:nvPr>
        </p:nvSpPr>
        <p:spPr>
          <a:xfrm>
            <a:off x="6796278" y="788670"/>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4" name="Google Shape;414;p49"/>
          <p:cNvSpPr txBox="1"/>
          <p:nvPr>
            <p:ph idx="14" type="subTitle"/>
          </p:nvPr>
        </p:nvSpPr>
        <p:spPr>
          <a:xfrm>
            <a:off x="6796278" y="2066370"/>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5" name="Google Shape;415;p49"/>
          <p:cNvSpPr txBox="1"/>
          <p:nvPr>
            <p:ph idx="15" type="body"/>
          </p:nvPr>
        </p:nvSpPr>
        <p:spPr>
          <a:xfrm>
            <a:off x="6796278" y="2340690"/>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6" name="Google Shape;416;p49"/>
          <p:cNvSpPr txBox="1"/>
          <p:nvPr>
            <p:ph idx="16" type="body"/>
          </p:nvPr>
        </p:nvSpPr>
        <p:spPr>
          <a:xfrm>
            <a:off x="274320"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7" name="Google Shape;417;p49"/>
          <p:cNvSpPr txBox="1"/>
          <p:nvPr>
            <p:ph idx="17" type="subTitle"/>
          </p:nvPr>
        </p:nvSpPr>
        <p:spPr>
          <a:xfrm>
            <a:off x="274320"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18" name="Google Shape;418;p49"/>
          <p:cNvSpPr txBox="1"/>
          <p:nvPr>
            <p:ph idx="18" type="body"/>
          </p:nvPr>
        </p:nvSpPr>
        <p:spPr>
          <a:xfrm>
            <a:off x="274320"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19" name="Google Shape;419;p49"/>
          <p:cNvSpPr txBox="1"/>
          <p:nvPr>
            <p:ph idx="19" type="body"/>
          </p:nvPr>
        </p:nvSpPr>
        <p:spPr>
          <a:xfrm>
            <a:off x="2448306"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0" name="Google Shape;420;p49"/>
          <p:cNvSpPr txBox="1"/>
          <p:nvPr>
            <p:ph idx="20" type="subTitle"/>
          </p:nvPr>
        </p:nvSpPr>
        <p:spPr>
          <a:xfrm>
            <a:off x="2448306"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1" name="Google Shape;421;p49"/>
          <p:cNvSpPr txBox="1"/>
          <p:nvPr>
            <p:ph idx="21" type="body"/>
          </p:nvPr>
        </p:nvSpPr>
        <p:spPr>
          <a:xfrm>
            <a:off x="2448306"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2" name="Google Shape;422;p49"/>
          <p:cNvSpPr txBox="1"/>
          <p:nvPr>
            <p:ph idx="22" type="body"/>
          </p:nvPr>
        </p:nvSpPr>
        <p:spPr>
          <a:xfrm>
            <a:off x="4622292"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3" name="Google Shape;423;p49"/>
          <p:cNvSpPr txBox="1"/>
          <p:nvPr>
            <p:ph idx="23" type="subTitle"/>
          </p:nvPr>
        </p:nvSpPr>
        <p:spPr>
          <a:xfrm>
            <a:off x="4622292"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4" name="Google Shape;424;p49"/>
          <p:cNvSpPr txBox="1"/>
          <p:nvPr>
            <p:ph idx="24" type="body"/>
          </p:nvPr>
        </p:nvSpPr>
        <p:spPr>
          <a:xfrm>
            <a:off x="4622292"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5" name="Google Shape;425;p49"/>
          <p:cNvSpPr txBox="1"/>
          <p:nvPr>
            <p:ph idx="25" type="body"/>
          </p:nvPr>
        </p:nvSpPr>
        <p:spPr>
          <a:xfrm>
            <a:off x="6796278" y="2860931"/>
            <a:ext cx="2125980" cy="1236683"/>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6" name="Google Shape;426;p49"/>
          <p:cNvSpPr txBox="1"/>
          <p:nvPr>
            <p:ph idx="26" type="subTitle"/>
          </p:nvPr>
        </p:nvSpPr>
        <p:spPr>
          <a:xfrm>
            <a:off x="6796278" y="4138631"/>
            <a:ext cx="2125980" cy="226314"/>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lvl1pPr lvl="0" algn="ctr">
              <a:lnSpc>
                <a:spcPct val="100000"/>
              </a:lnSpc>
              <a:spcBef>
                <a:spcPts val="400"/>
              </a:spcBef>
              <a:spcAft>
                <a:spcPts val="0"/>
              </a:spcAft>
              <a:buClr>
                <a:schemeClr val="lt1"/>
              </a:buClr>
              <a:buSzPts val="1200"/>
              <a:buNone/>
              <a:defRPr b="0" sz="12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27" name="Google Shape;427;p49"/>
          <p:cNvSpPr txBox="1"/>
          <p:nvPr>
            <p:ph idx="27" type="body"/>
          </p:nvPr>
        </p:nvSpPr>
        <p:spPr>
          <a:xfrm>
            <a:off x="6796278" y="4398681"/>
            <a:ext cx="2125980" cy="428144"/>
          </a:xfrm>
          <a:prstGeom prst="rect">
            <a:avLst/>
          </a:prstGeom>
          <a:noFill/>
          <a:ln>
            <a:noFill/>
          </a:ln>
        </p:spPr>
        <p:txBody>
          <a:bodyPr anchorCtr="0" anchor="t" bIns="34275" lIns="34275" spcFirstLastPara="1" rIns="68575" wrap="square" tIns="34275">
            <a:normAutofit/>
          </a:bodyPr>
          <a:lstStyle>
            <a:lvl1pPr indent="-228600" lvl="0" marL="457200" algn="ctr">
              <a:lnSpc>
                <a:spcPct val="100000"/>
              </a:lnSpc>
              <a:spcBef>
                <a:spcPts val="400"/>
              </a:spcBef>
              <a:spcAft>
                <a:spcPts val="0"/>
              </a:spcAft>
              <a:buClr>
                <a:schemeClr val="dk2"/>
              </a:buClr>
              <a:buSzPts val="1200"/>
              <a:buNone/>
              <a:defRPr sz="1200">
                <a:solidFill>
                  <a:schemeClr val="dk2"/>
                </a:solidFill>
              </a:defRPr>
            </a:lvl1pPr>
            <a:lvl2pPr indent="-317500" lvl="1" marL="914400" algn="l">
              <a:lnSpc>
                <a:spcPct val="100000"/>
              </a:lnSpc>
              <a:spcBef>
                <a:spcPts val="9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28" name="Google Shape;428;p49"/>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81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429" name="Shape 429"/>
        <p:cNvGrpSpPr/>
        <p:nvPr/>
      </p:nvGrpSpPr>
      <p:grpSpPr>
        <a:xfrm>
          <a:off x="0" y="0"/>
          <a:ext cx="0" cy="0"/>
          <a:chOff x="0" y="0"/>
          <a:chExt cx="0" cy="0"/>
        </a:xfrm>
      </p:grpSpPr>
      <p:sp>
        <p:nvSpPr>
          <p:cNvPr id="430" name="Google Shape;430;p50"/>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31" name="Google Shape;431;p5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3" name="Google Shape;433;p50"/>
          <p:cNvSpPr txBox="1"/>
          <p:nvPr>
            <p:ph idx="1" type="body"/>
          </p:nvPr>
        </p:nvSpPr>
        <p:spPr>
          <a:xfrm>
            <a:off x="33841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4" name="Google Shape;434;p50"/>
          <p:cNvSpPr txBox="1"/>
          <p:nvPr>
            <p:ph idx="2" type="body"/>
          </p:nvPr>
        </p:nvSpPr>
        <p:spPr>
          <a:xfrm>
            <a:off x="251161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5" name="Google Shape;435;p50"/>
          <p:cNvSpPr txBox="1"/>
          <p:nvPr>
            <p:ph idx="3" type="body"/>
          </p:nvPr>
        </p:nvSpPr>
        <p:spPr>
          <a:xfrm>
            <a:off x="4684805"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6" name="Google Shape;436;p50"/>
          <p:cNvSpPr txBox="1"/>
          <p:nvPr>
            <p:ph idx="4" type="body"/>
          </p:nvPr>
        </p:nvSpPr>
        <p:spPr>
          <a:xfrm>
            <a:off x="6858000" y="782247"/>
            <a:ext cx="1988820" cy="198882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7" name="Google Shape;437;p50"/>
          <p:cNvSpPr txBox="1"/>
          <p:nvPr>
            <p:ph idx="5" type="body"/>
          </p:nvPr>
        </p:nvSpPr>
        <p:spPr>
          <a:xfrm>
            <a:off x="33841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8" name="Google Shape;438;p50"/>
          <p:cNvSpPr txBox="1"/>
          <p:nvPr>
            <p:ph idx="6" type="body"/>
          </p:nvPr>
        </p:nvSpPr>
        <p:spPr>
          <a:xfrm>
            <a:off x="251161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39" name="Google Shape;439;p50"/>
          <p:cNvSpPr txBox="1"/>
          <p:nvPr>
            <p:ph idx="7" type="body"/>
          </p:nvPr>
        </p:nvSpPr>
        <p:spPr>
          <a:xfrm>
            <a:off x="4684805"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0" name="Google Shape;440;p50"/>
          <p:cNvSpPr txBox="1"/>
          <p:nvPr>
            <p:ph idx="8" type="body"/>
          </p:nvPr>
        </p:nvSpPr>
        <p:spPr>
          <a:xfrm>
            <a:off x="6858000" y="2815504"/>
            <a:ext cx="1988820" cy="2010551"/>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400"/>
              <a:buNone/>
              <a:defRPr sz="2400">
                <a:solidFill>
                  <a:schemeClr val="dk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41" name="Google Shape;441;p50"/>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42" name="Shape 442"/>
        <p:cNvGrpSpPr/>
        <p:nvPr/>
      </p:nvGrpSpPr>
      <p:grpSpPr>
        <a:xfrm>
          <a:off x="0" y="0"/>
          <a:ext cx="0" cy="0"/>
          <a:chOff x="0" y="0"/>
          <a:chExt cx="0" cy="0"/>
        </a:xfrm>
      </p:grpSpPr>
      <p:sp>
        <p:nvSpPr>
          <p:cNvPr id="443" name="Google Shape;443;p51"/>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4" name="Google Shape;444;p5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5" name="Google Shape;445;p51"/>
          <p:cNvSpPr txBox="1"/>
          <p:nvPr>
            <p:ph type="title"/>
          </p:nvPr>
        </p:nvSpPr>
        <p:spPr>
          <a:xfrm>
            <a:off x="274320" y="224644"/>
            <a:ext cx="8676907"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6" name="Shape 446"/>
        <p:cNvGrpSpPr/>
        <p:nvPr/>
      </p:nvGrpSpPr>
      <p:grpSpPr>
        <a:xfrm>
          <a:off x="0" y="0"/>
          <a:ext cx="0" cy="0"/>
          <a:chOff x="0" y="0"/>
          <a:chExt cx="0" cy="0"/>
        </a:xfrm>
      </p:grpSpPr>
      <p:sp>
        <p:nvSpPr>
          <p:cNvPr id="447" name="Google Shape;447;p52"/>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448" name="Google Shape;448;p5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2"/>
          <p:cNvSpPr txBox="1"/>
          <p:nvPr>
            <p:ph type="title"/>
          </p:nvPr>
        </p:nvSpPr>
        <p:spPr>
          <a:xfrm>
            <a:off x="0" y="115683"/>
            <a:ext cx="9144000" cy="217193"/>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1200"/>
              <a:buFont typeface="Arial"/>
              <a:buNone/>
              <a:defRPr sz="1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0" name="Google Shape;450;p52"/>
          <p:cNvSpPr txBox="1"/>
          <p:nvPr>
            <p:ph idx="1" type="body"/>
          </p:nvPr>
        </p:nvSpPr>
        <p:spPr>
          <a:xfrm>
            <a:off x="0" y="333374"/>
            <a:ext cx="9144000" cy="4484449"/>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Clr>
                <a:schemeClr val="dk2"/>
              </a:buClr>
              <a:buSzPts val="2700"/>
              <a:buNone/>
              <a:defRPr sz="2700"/>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451" name="Shape 451"/>
        <p:cNvGrpSpPr/>
        <p:nvPr/>
      </p:nvGrpSpPr>
      <p:grpSpPr>
        <a:xfrm>
          <a:off x="0" y="0"/>
          <a:ext cx="0" cy="0"/>
          <a:chOff x="0" y="0"/>
          <a:chExt cx="0" cy="0"/>
        </a:xfrm>
      </p:grpSpPr>
      <p:grpSp>
        <p:nvGrpSpPr>
          <p:cNvPr id="452" name="Google Shape;452;p53"/>
          <p:cNvGrpSpPr/>
          <p:nvPr/>
        </p:nvGrpSpPr>
        <p:grpSpPr>
          <a:xfrm>
            <a:off x="0" y="1"/>
            <a:ext cx="9144000" cy="5143500"/>
            <a:chOff x="0" y="1"/>
            <a:chExt cx="12192000" cy="6858000"/>
          </a:xfrm>
        </p:grpSpPr>
        <p:sp>
          <p:nvSpPr>
            <p:cNvPr id="453" name="Google Shape;453;p53"/>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4" name="Google Shape;454;p53"/>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55" name="Google Shape;455;p53"/>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56" name="Google Shape;456;p53"/>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57" name="Google Shape;457;p5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53"/>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2"/>
              </a:buClr>
              <a:buSzPts val="2400"/>
              <a:buFont typeface="Arial"/>
              <a:buNone/>
              <a:defRPr>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 name="Google Shape;459;p53"/>
          <p:cNvSpPr txBox="1"/>
          <p:nvPr>
            <p:ph idx="1" type="body"/>
          </p:nvPr>
        </p:nvSpPr>
        <p:spPr>
          <a:xfrm>
            <a:off x="134429" y="754018"/>
            <a:ext cx="3301238" cy="4072040"/>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2"/>
              </a:buClr>
              <a:buSzPts val="1800"/>
              <a:buFont typeface="Arial"/>
              <a:buNone/>
              <a:defRPr sz="1800">
                <a:solidFill>
                  <a:schemeClr val="lt2"/>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0" name="Google Shape;460;p53"/>
          <p:cNvSpPr txBox="1"/>
          <p:nvPr>
            <p:ph idx="2" type="subTitle"/>
          </p:nvPr>
        </p:nvSpPr>
        <p:spPr>
          <a:xfrm>
            <a:off x="3436144" y="756047"/>
            <a:ext cx="635794" cy="242888"/>
          </a:xfrm>
          <a:prstGeom prst="rect">
            <a:avLst/>
          </a:prstGeom>
          <a:no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1" name="Google Shape;461;p53"/>
          <p:cNvSpPr txBox="1"/>
          <p:nvPr>
            <p:ph idx="3" type="subTitle"/>
          </p:nvPr>
        </p:nvSpPr>
        <p:spPr>
          <a:xfrm>
            <a:off x="4071938" y="756047"/>
            <a:ext cx="1843088" cy="242888"/>
          </a:xfrm>
          <a:prstGeom prst="rect">
            <a:avLst/>
          </a:prstGeom>
          <a:no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62" name="Google Shape;462;p53"/>
          <p:cNvSpPr txBox="1"/>
          <p:nvPr>
            <p:ph idx="4" type="body"/>
          </p:nvPr>
        </p:nvSpPr>
        <p:spPr>
          <a:xfrm>
            <a:off x="3438524" y="1008215"/>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3" name="Google Shape;463;p53"/>
          <p:cNvSpPr txBox="1"/>
          <p:nvPr>
            <p:ph idx="5" type="body"/>
          </p:nvPr>
        </p:nvSpPr>
        <p:spPr>
          <a:xfrm>
            <a:off x="4071938" y="1008215"/>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4" name="Google Shape;464;p53"/>
          <p:cNvSpPr txBox="1"/>
          <p:nvPr>
            <p:ph idx="6" type="body"/>
          </p:nvPr>
        </p:nvSpPr>
        <p:spPr>
          <a:xfrm>
            <a:off x="3438524" y="164226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5" name="Google Shape;465;p53"/>
          <p:cNvSpPr txBox="1"/>
          <p:nvPr>
            <p:ph idx="7" type="body"/>
          </p:nvPr>
        </p:nvSpPr>
        <p:spPr>
          <a:xfrm>
            <a:off x="4071938" y="164226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6" name="Google Shape;466;p53"/>
          <p:cNvSpPr txBox="1"/>
          <p:nvPr>
            <p:ph idx="8" type="body"/>
          </p:nvPr>
        </p:nvSpPr>
        <p:spPr>
          <a:xfrm>
            <a:off x="3438524" y="2276319"/>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7" name="Google Shape;467;p53"/>
          <p:cNvSpPr txBox="1"/>
          <p:nvPr>
            <p:ph idx="9" type="body"/>
          </p:nvPr>
        </p:nvSpPr>
        <p:spPr>
          <a:xfrm>
            <a:off x="4071938" y="2276319"/>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8" name="Google Shape;468;p53"/>
          <p:cNvSpPr txBox="1"/>
          <p:nvPr>
            <p:ph idx="13" type="body"/>
          </p:nvPr>
        </p:nvSpPr>
        <p:spPr>
          <a:xfrm>
            <a:off x="3438524" y="2910371"/>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69" name="Google Shape;469;p53"/>
          <p:cNvSpPr txBox="1"/>
          <p:nvPr>
            <p:ph idx="14" type="body"/>
          </p:nvPr>
        </p:nvSpPr>
        <p:spPr>
          <a:xfrm>
            <a:off x="4071938" y="2910371"/>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0" name="Google Shape;470;p53"/>
          <p:cNvSpPr txBox="1"/>
          <p:nvPr>
            <p:ph idx="15" type="body"/>
          </p:nvPr>
        </p:nvSpPr>
        <p:spPr>
          <a:xfrm>
            <a:off x="3438524" y="3544424"/>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1" name="Google Shape;471;p53"/>
          <p:cNvSpPr txBox="1"/>
          <p:nvPr>
            <p:ph idx="16" type="body"/>
          </p:nvPr>
        </p:nvSpPr>
        <p:spPr>
          <a:xfrm>
            <a:off x="4071938" y="3544424"/>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2" name="Google Shape;472;p53"/>
          <p:cNvSpPr txBox="1"/>
          <p:nvPr>
            <p:ph idx="17" type="body"/>
          </p:nvPr>
        </p:nvSpPr>
        <p:spPr>
          <a:xfrm>
            <a:off x="3438524" y="4178477"/>
            <a:ext cx="617220" cy="603504"/>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73" name="Google Shape;473;p53"/>
          <p:cNvSpPr txBox="1"/>
          <p:nvPr>
            <p:ph idx="18" type="body"/>
          </p:nvPr>
        </p:nvSpPr>
        <p:spPr>
          <a:xfrm>
            <a:off x="4071938" y="4178477"/>
            <a:ext cx="5043517" cy="603504"/>
          </a:xfrm>
          <a:prstGeom prst="rect">
            <a:avLst/>
          </a:prstGeom>
          <a:solidFill>
            <a:schemeClr val="lt1"/>
          </a:solidFill>
          <a:ln>
            <a:noFill/>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74" name="Shape 474"/>
        <p:cNvGrpSpPr/>
        <p:nvPr/>
      </p:nvGrpSpPr>
      <p:grpSpPr>
        <a:xfrm>
          <a:off x="0" y="0"/>
          <a:ext cx="0" cy="0"/>
          <a:chOff x="0" y="0"/>
          <a:chExt cx="0" cy="0"/>
        </a:xfrm>
      </p:grpSpPr>
      <p:grpSp>
        <p:nvGrpSpPr>
          <p:cNvPr id="475" name="Google Shape;475;p54"/>
          <p:cNvGrpSpPr/>
          <p:nvPr/>
        </p:nvGrpSpPr>
        <p:grpSpPr>
          <a:xfrm>
            <a:off x="0" y="1"/>
            <a:ext cx="9144000" cy="5143500"/>
            <a:chOff x="0" y="1"/>
            <a:chExt cx="12192000" cy="6858000"/>
          </a:xfrm>
        </p:grpSpPr>
        <p:sp>
          <p:nvSpPr>
            <p:cNvPr id="476" name="Google Shape;476;p54"/>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7" name="Google Shape;477;p54"/>
            <p:cNvSpPr/>
            <p:nvPr/>
          </p:nvSpPr>
          <p:spPr>
            <a:xfrm>
              <a:off x="4584699" y="1005354"/>
              <a:ext cx="7607301" cy="542938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478" name="Google Shape;478;p54"/>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79" name="Google Shape;479;p54"/>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80" name="Google Shape;480;p5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54"/>
          <p:cNvSpPr txBox="1"/>
          <p:nvPr>
            <p:ph type="title"/>
          </p:nvPr>
        </p:nvSpPr>
        <p:spPr>
          <a:xfrm>
            <a:off x="134430" y="134911"/>
            <a:ext cx="3243296"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2" name="Google Shape;482;p54"/>
          <p:cNvSpPr txBox="1"/>
          <p:nvPr>
            <p:ph idx="1" type="body"/>
          </p:nvPr>
        </p:nvSpPr>
        <p:spPr>
          <a:xfrm>
            <a:off x="134429" y="754017"/>
            <a:ext cx="3301238" cy="407204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2100"/>
              <a:buFont typeface="Arial"/>
              <a:buNone/>
              <a:defRPr>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83" name="Google Shape;483;p54"/>
          <p:cNvSpPr txBox="1"/>
          <p:nvPr>
            <p:ph idx="2" type="subTitle"/>
          </p:nvPr>
        </p:nvSpPr>
        <p:spPr>
          <a:xfrm>
            <a:off x="3435666" y="765514"/>
            <a:ext cx="5708333" cy="300038"/>
          </a:xfrm>
          <a:prstGeom prst="rect">
            <a:avLst/>
          </a:prstGeom>
          <a:solidFill>
            <a:schemeClr val="accent2"/>
          </a:solidFill>
          <a:ln>
            <a:noFill/>
          </a:ln>
        </p:spPr>
        <p:txBody>
          <a:bodyPr anchorCtr="0" anchor="t" bIns="34275" lIns="68575" spcFirstLastPara="1" rIns="68575" wrap="square" tIns="34275">
            <a:noAutofit/>
          </a:bodyPr>
          <a:lstStyle>
            <a:lvl1pPr lvl="0" algn="l">
              <a:lnSpc>
                <a:spcPct val="100000"/>
              </a:lnSpc>
              <a:spcBef>
                <a:spcPts val="400"/>
              </a:spcBef>
              <a:spcAft>
                <a:spcPts val="0"/>
              </a:spcAft>
              <a:buClr>
                <a:schemeClr val="dk2"/>
              </a:buClr>
              <a:buSzPts val="1500"/>
              <a:buNone/>
              <a:defRPr sz="1500"/>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484" name="Google Shape;484;p54"/>
          <p:cNvSpPr txBox="1"/>
          <p:nvPr>
            <p:ph idx="3" type="body"/>
          </p:nvPr>
        </p:nvSpPr>
        <p:spPr>
          <a:xfrm>
            <a:off x="3664744" y="1065448"/>
            <a:ext cx="5450711" cy="3716534"/>
          </a:xfrm>
          <a:prstGeom prst="rect">
            <a:avLst/>
          </a:prstGeom>
          <a:solidFill>
            <a:schemeClr val="lt1"/>
          </a:solidFill>
          <a:ln>
            <a:noFill/>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85" name="Shape 485"/>
        <p:cNvGrpSpPr/>
        <p:nvPr/>
      </p:nvGrpSpPr>
      <p:grpSpPr>
        <a:xfrm>
          <a:off x="0" y="0"/>
          <a:ext cx="0" cy="0"/>
          <a:chOff x="0" y="0"/>
          <a:chExt cx="0" cy="0"/>
        </a:xfrm>
      </p:grpSpPr>
      <p:grpSp>
        <p:nvGrpSpPr>
          <p:cNvPr id="486" name="Google Shape;486;p55"/>
          <p:cNvGrpSpPr/>
          <p:nvPr/>
        </p:nvGrpSpPr>
        <p:grpSpPr>
          <a:xfrm>
            <a:off x="0" y="1"/>
            <a:ext cx="9144000" cy="5143500"/>
            <a:chOff x="0" y="1"/>
            <a:chExt cx="12192000" cy="6858000"/>
          </a:xfrm>
        </p:grpSpPr>
        <p:sp>
          <p:nvSpPr>
            <p:cNvPr id="487" name="Google Shape;487;p55"/>
            <p:cNvSpPr/>
            <p:nvPr/>
          </p:nvSpPr>
          <p:spPr>
            <a:xfrm>
              <a:off x="0" y="1"/>
              <a:ext cx="12192000" cy="685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88" name="Google Shape;488;p55"/>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89" name="Google Shape;489;p55"/>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lt2"/>
                  </a:solidFill>
                  <a:latin typeface="Arial"/>
                  <a:ea typeface="Arial"/>
                  <a:cs typeface="Arial"/>
                  <a:sym typeface="Arial"/>
                </a:rPr>
                <a:t>© 2022, Amazon Web Services, Inc. or its affiliates. All rights reserved.</a:t>
              </a:r>
              <a:endParaRPr sz="1100"/>
            </a:p>
          </p:txBody>
        </p:sp>
      </p:grpSp>
      <p:sp>
        <p:nvSpPr>
          <p:cNvPr id="490" name="Google Shape;490;p5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lt2"/>
                </a:solidFill>
                <a:latin typeface="Arial"/>
                <a:ea typeface="Arial"/>
                <a:cs typeface="Arial"/>
                <a:sym typeface="Arial"/>
              </a:defRPr>
            </a:lvl1pPr>
            <a:lvl2pPr indent="0" lvl="1" marL="0" algn="r">
              <a:spcBef>
                <a:spcPts val="0"/>
              </a:spcBef>
              <a:buNone/>
              <a:defRPr sz="800">
                <a:solidFill>
                  <a:schemeClr val="lt2"/>
                </a:solidFill>
                <a:latin typeface="Arial"/>
                <a:ea typeface="Arial"/>
                <a:cs typeface="Arial"/>
                <a:sym typeface="Arial"/>
              </a:defRPr>
            </a:lvl2pPr>
            <a:lvl3pPr indent="0" lvl="2" marL="0" algn="r">
              <a:spcBef>
                <a:spcPts val="0"/>
              </a:spcBef>
              <a:buNone/>
              <a:defRPr sz="800">
                <a:solidFill>
                  <a:schemeClr val="lt2"/>
                </a:solidFill>
                <a:latin typeface="Arial"/>
                <a:ea typeface="Arial"/>
                <a:cs typeface="Arial"/>
                <a:sym typeface="Arial"/>
              </a:defRPr>
            </a:lvl3pPr>
            <a:lvl4pPr indent="0" lvl="3" marL="0" algn="r">
              <a:spcBef>
                <a:spcPts val="0"/>
              </a:spcBef>
              <a:buNone/>
              <a:defRPr sz="800">
                <a:solidFill>
                  <a:schemeClr val="lt2"/>
                </a:solidFill>
                <a:latin typeface="Arial"/>
                <a:ea typeface="Arial"/>
                <a:cs typeface="Arial"/>
                <a:sym typeface="Arial"/>
              </a:defRPr>
            </a:lvl4pPr>
            <a:lvl5pPr indent="0" lvl="4" marL="0" algn="r">
              <a:spcBef>
                <a:spcPts val="0"/>
              </a:spcBef>
              <a:buNone/>
              <a:defRPr sz="800">
                <a:solidFill>
                  <a:schemeClr val="lt2"/>
                </a:solidFill>
                <a:latin typeface="Arial"/>
                <a:ea typeface="Arial"/>
                <a:cs typeface="Arial"/>
                <a:sym typeface="Arial"/>
              </a:defRPr>
            </a:lvl5pPr>
            <a:lvl6pPr indent="0" lvl="5" marL="0" algn="r">
              <a:spcBef>
                <a:spcPts val="0"/>
              </a:spcBef>
              <a:buNone/>
              <a:defRPr sz="800">
                <a:solidFill>
                  <a:schemeClr val="lt2"/>
                </a:solidFill>
                <a:latin typeface="Arial"/>
                <a:ea typeface="Arial"/>
                <a:cs typeface="Arial"/>
                <a:sym typeface="Arial"/>
              </a:defRPr>
            </a:lvl6pPr>
            <a:lvl7pPr indent="0" lvl="6" marL="0" algn="r">
              <a:spcBef>
                <a:spcPts val="0"/>
              </a:spcBef>
              <a:buNone/>
              <a:defRPr sz="800">
                <a:solidFill>
                  <a:schemeClr val="lt2"/>
                </a:solidFill>
                <a:latin typeface="Arial"/>
                <a:ea typeface="Arial"/>
                <a:cs typeface="Arial"/>
                <a:sym typeface="Arial"/>
              </a:defRPr>
            </a:lvl7pPr>
            <a:lvl8pPr indent="0" lvl="7" marL="0" algn="r">
              <a:spcBef>
                <a:spcPts val="0"/>
              </a:spcBef>
              <a:buNone/>
              <a:defRPr sz="800">
                <a:solidFill>
                  <a:schemeClr val="lt2"/>
                </a:solidFill>
                <a:latin typeface="Arial"/>
                <a:ea typeface="Arial"/>
                <a:cs typeface="Arial"/>
                <a:sym typeface="Arial"/>
              </a:defRPr>
            </a:lvl8pPr>
            <a:lvl9pPr indent="0" lvl="8" marL="0" algn="r">
              <a:spcBef>
                <a:spcPts val="0"/>
              </a:spcBef>
              <a:buNone/>
              <a:defRPr sz="8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55"/>
          <p:cNvSpPr txBox="1"/>
          <p:nvPr>
            <p:ph type="title"/>
          </p:nvPr>
        </p:nvSpPr>
        <p:spPr>
          <a:xfrm>
            <a:off x="134430" y="134911"/>
            <a:ext cx="8830808" cy="619105"/>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2" name="Google Shape;492;p55"/>
          <p:cNvSpPr txBox="1"/>
          <p:nvPr>
            <p:ph idx="1" type="body"/>
          </p:nvPr>
        </p:nvSpPr>
        <p:spPr>
          <a:xfrm>
            <a:off x="134428" y="889123"/>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3" name="Google Shape;493;p55"/>
          <p:cNvSpPr txBox="1"/>
          <p:nvPr>
            <p:ph idx="2" type="body"/>
          </p:nvPr>
        </p:nvSpPr>
        <p:spPr>
          <a:xfrm>
            <a:off x="4238625" y="889123"/>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4" name="Google Shape;494;p55"/>
          <p:cNvSpPr txBox="1"/>
          <p:nvPr>
            <p:ph idx="3" type="body"/>
          </p:nvPr>
        </p:nvSpPr>
        <p:spPr>
          <a:xfrm>
            <a:off x="134428" y="1894842"/>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5" name="Google Shape;495;p55"/>
          <p:cNvSpPr txBox="1"/>
          <p:nvPr>
            <p:ph idx="4" type="body"/>
          </p:nvPr>
        </p:nvSpPr>
        <p:spPr>
          <a:xfrm>
            <a:off x="4238624" y="1894842"/>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6" name="Google Shape;496;p55"/>
          <p:cNvSpPr txBox="1"/>
          <p:nvPr>
            <p:ph idx="5" type="body"/>
          </p:nvPr>
        </p:nvSpPr>
        <p:spPr>
          <a:xfrm>
            <a:off x="134428" y="2912325"/>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7" name="Google Shape;497;p55"/>
          <p:cNvSpPr txBox="1"/>
          <p:nvPr>
            <p:ph idx="6" type="body"/>
          </p:nvPr>
        </p:nvSpPr>
        <p:spPr>
          <a:xfrm>
            <a:off x="4238624" y="2912325"/>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8" name="Google Shape;498;p55"/>
          <p:cNvSpPr txBox="1"/>
          <p:nvPr>
            <p:ph idx="7" type="body"/>
          </p:nvPr>
        </p:nvSpPr>
        <p:spPr>
          <a:xfrm>
            <a:off x="134427" y="3929668"/>
            <a:ext cx="4104196" cy="873003"/>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499" name="Google Shape;499;p55"/>
          <p:cNvSpPr txBox="1"/>
          <p:nvPr>
            <p:ph idx="8" type="body"/>
          </p:nvPr>
        </p:nvSpPr>
        <p:spPr>
          <a:xfrm>
            <a:off x="4238624" y="3929668"/>
            <a:ext cx="4800630" cy="873003"/>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68575" spcFirstLastPara="1" rIns="137150" wrap="square" tIns="68575">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500" name="Shape 500"/>
        <p:cNvGrpSpPr/>
        <p:nvPr/>
      </p:nvGrpSpPr>
      <p:grpSpPr>
        <a:xfrm>
          <a:off x="0" y="0"/>
          <a:ext cx="0" cy="0"/>
          <a:chOff x="0" y="0"/>
          <a:chExt cx="0" cy="0"/>
        </a:xfrm>
      </p:grpSpPr>
      <p:grpSp>
        <p:nvGrpSpPr>
          <p:cNvPr id="501" name="Google Shape;501;p56"/>
          <p:cNvGrpSpPr/>
          <p:nvPr/>
        </p:nvGrpSpPr>
        <p:grpSpPr>
          <a:xfrm>
            <a:off x="0" y="0"/>
            <a:ext cx="9144000" cy="5143500"/>
            <a:chOff x="0" y="0"/>
            <a:chExt cx="12192000" cy="6858000"/>
          </a:xfrm>
        </p:grpSpPr>
        <p:sp>
          <p:nvSpPr>
            <p:cNvPr id="502" name="Google Shape;502;p56"/>
            <p:cNvSpPr/>
            <p:nvPr/>
          </p:nvSpPr>
          <p:spPr>
            <a:xfrm>
              <a:off x="0" y="0"/>
              <a:ext cx="12192000" cy="211421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3" name="Google Shape;503;p56"/>
            <p:cNvSpPr/>
            <p:nvPr/>
          </p:nvSpPr>
          <p:spPr>
            <a:xfrm>
              <a:off x="0" y="2114217"/>
              <a:ext cx="12191999" cy="474378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04" name="Google Shape;504;p56"/>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05" name="Google Shape;505;p56"/>
            <p:cNvSpPr txBox="1"/>
            <p:nvPr/>
          </p:nvSpPr>
          <p:spPr>
            <a:xfrm>
              <a:off x="3769081" y="6568818"/>
              <a:ext cx="4653838"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grpSp>
      <p:sp>
        <p:nvSpPr>
          <p:cNvPr id="506" name="Google Shape;506;p5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56"/>
          <p:cNvSpPr txBox="1"/>
          <p:nvPr>
            <p:ph type="title"/>
          </p:nvPr>
        </p:nvSpPr>
        <p:spPr>
          <a:xfrm>
            <a:off x="134429" y="134911"/>
            <a:ext cx="8828698" cy="374137"/>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8" name="Google Shape;508;p56"/>
          <p:cNvSpPr txBox="1"/>
          <p:nvPr>
            <p:ph idx="1" type="body"/>
          </p:nvPr>
        </p:nvSpPr>
        <p:spPr>
          <a:xfrm>
            <a:off x="1" y="523335"/>
            <a:ext cx="9143999" cy="1053811"/>
          </a:xfrm>
          <a:prstGeom prst="rect">
            <a:avLst/>
          </a:prstGeom>
          <a:solidFill>
            <a:schemeClr val="accent1"/>
          </a:solidFill>
          <a:ln>
            <a:noFill/>
          </a:ln>
        </p:spPr>
        <p:txBody>
          <a:bodyPr anchorCtr="0" anchor="t" bIns="0" lIns="171450" spcFirstLastPara="1" rIns="137150" wrap="square" tIns="0">
            <a:normAutofit/>
          </a:bodyPr>
          <a:lstStyle>
            <a:lvl1pPr indent="-228600" lvl="0" marL="457200" marR="0" algn="l">
              <a:lnSpc>
                <a:spcPct val="100000"/>
              </a:lnSpc>
              <a:spcBef>
                <a:spcPts val="800"/>
              </a:spcBef>
              <a:spcAft>
                <a:spcPts val="0"/>
              </a:spcAft>
              <a:buClr>
                <a:schemeClr val="lt1"/>
              </a:buClr>
              <a:buSzPts val="1500"/>
              <a:buFont typeface="Arial"/>
              <a:buNone/>
              <a:defRPr sz="1500">
                <a:solidFill>
                  <a:schemeClr val="lt1"/>
                </a:solidFill>
              </a:defRPr>
            </a:lvl1pPr>
            <a:lvl2pPr indent="-317500" lvl="1" marL="914400" algn="l">
              <a:lnSpc>
                <a:spcPct val="100000"/>
              </a:lnSpc>
              <a:spcBef>
                <a:spcPts val="500"/>
              </a:spcBef>
              <a:spcAft>
                <a:spcPts val="0"/>
              </a:spcAft>
              <a:buClr>
                <a:schemeClr val="dk2"/>
              </a:buClr>
              <a:buSzPts val="1400"/>
              <a:buChar char="•"/>
              <a:defRPr/>
            </a:lvl2pPr>
            <a:lvl3pPr indent="-317500" lvl="2" marL="1371600" algn="l">
              <a:lnSpc>
                <a:spcPct val="100000"/>
              </a:lnSpc>
              <a:spcBef>
                <a:spcPts val="500"/>
              </a:spcBef>
              <a:spcAft>
                <a:spcPts val="0"/>
              </a:spcAft>
              <a:buClr>
                <a:schemeClr val="dk2"/>
              </a:buClr>
              <a:buSzPts val="1400"/>
              <a:buChar char="•"/>
              <a:defRPr/>
            </a:lvl3pPr>
            <a:lvl4pPr indent="-317500" lvl="3" marL="1828800" algn="l">
              <a:lnSpc>
                <a:spcPct val="100000"/>
              </a:lnSpc>
              <a:spcBef>
                <a:spcPts val="500"/>
              </a:spcBef>
              <a:spcAft>
                <a:spcPts val="0"/>
              </a:spcAft>
              <a:buClr>
                <a:schemeClr val="dk2"/>
              </a:buClr>
              <a:buSzPts val="1400"/>
              <a:buChar char="•"/>
              <a:defRPr/>
            </a:lvl4pPr>
            <a:lvl5pPr indent="-317500" lvl="4" marL="2286000" algn="l">
              <a:lnSpc>
                <a:spcPct val="100000"/>
              </a:lnSpc>
              <a:spcBef>
                <a:spcPts val="500"/>
              </a:spcBef>
              <a:spcAft>
                <a:spcPts val="0"/>
              </a:spcAft>
              <a:buClr>
                <a:schemeClr val="dk2"/>
              </a:buClr>
              <a:buSzPts val="1400"/>
              <a:buChar char="•"/>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09" name="Google Shape;509;p56"/>
          <p:cNvSpPr txBox="1"/>
          <p:nvPr>
            <p:ph idx="2" type="subTitle"/>
          </p:nvPr>
        </p:nvSpPr>
        <p:spPr>
          <a:xfrm>
            <a:off x="0" y="1582341"/>
            <a:ext cx="665560" cy="238125"/>
          </a:xfrm>
          <a:prstGeom prst="rect">
            <a:avLst/>
          </a:prstGeom>
          <a:solidFill>
            <a:schemeClr val="accent2"/>
          </a:solidFill>
          <a:ln>
            <a:noFill/>
          </a:ln>
        </p:spPr>
        <p:txBody>
          <a:bodyPr anchorCtr="0" anchor="t" bIns="34275" lIns="0" spcFirstLastPara="1" rIns="0" wrap="square" tIns="34275">
            <a:noAutofit/>
          </a:bodyPr>
          <a:lstStyle>
            <a:lvl1pPr lvl="0" algn="ctr">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0" name="Google Shape;510;p56"/>
          <p:cNvSpPr txBox="1"/>
          <p:nvPr>
            <p:ph idx="3" type="subTitle"/>
          </p:nvPr>
        </p:nvSpPr>
        <p:spPr>
          <a:xfrm>
            <a:off x="680963" y="1582341"/>
            <a:ext cx="8463038" cy="238125"/>
          </a:xfrm>
          <a:prstGeom prst="rect">
            <a:avLst/>
          </a:prstGeom>
          <a:solidFill>
            <a:schemeClr val="accent2"/>
          </a:solidFill>
          <a:ln>
            <a:noFill/>
          </a:ln>
        </p:spPr>
        <p:txBody>
          <a:bodyPr anchorCtr="0" anchor="t" bIns="34275" lIns="68575" spcFirstLastPara="1" rIns="0" wrap="square" tIns="34275">
            <a:noAutofit/>
          </a:bodyPr>
          <a:lstStyle>
            <a:lvl1pPr lvl="0" algn="l">
              <a:lnSpc>
                <a:spcPct val="100000"/>
              </a:lnSpc>
              <a:spcBef>
                <a:spcPts val="400"/>
              </a:spcBef>
              <a:spcAft>
                <a:spcPts val="0"/>
              </a:spcAft>
              <a:buClr>
                <a:schemeClr val="dk2"/>
              </a:buClr>
              <a:buSzPts val="1400"/>
              <a:buNone/>
              <a:defRPr sz="1400">
                <a:solidFill>
                  <a:schemeClr val="dk2"/>
                </a:solidFill>
              </a:defRPr>
            </a:lvl1pPr>
            <a:lvl2pPr lvl="1" algn="l">
              <a:lnSpc>
                <a:spcPct val="100000"/>
              </a:lnSpc>
              <a:spcBef>
                <a:spcPts val="500"/>
              </a:spcBef>
              <a:spcAft>
                <a:spcPts val="0"/>
              </a:spcAft>
              <a:buClr>
                <a:schemeClr val="dk2"/>
              </a:buClr>
              <a:buSzPts val="1400"/>
              <a:buChar char="•"/>
              <a:defRPr/>
            </a:lvl2pPr>
            <a:lvl3pPr lvl="2" algn="l">
              <a:lnSpc>
                <a:spcPct val="100000"/>
              </a:lnSpc>
              <a:spcBef>
                <a:spcPts val="500"/>
              </a:spcBef>
              <a:spcAft>
                <a:spcPts val="0"/>
              </a:spcAft>
              <a:buClr>
                <a:schemeClr val="dk2"/>
              </a:buClr>
              <a:buSzPts val="1400"/>
              <a:buChar char="•"/>
              <a:defRPr/>
            </a:lvl3pPr>
            <a:lvl4pPr lvl="3" algn="l">
              <a:lnSpc>
                <a:spcPct val="100000"/>
              </a:lnSpc>
              <a:spcBef>
                <a:spcPts val="500"/>
              </a:spcBef>
              <a:spcAft>
                <a:spcPts val="0"/>
              </a:spcAft>
              <a:buClr>
                <a:schemeClr val="dk2"/>
              </a:buClr>
              <a:buSzPts val="1400"/>
              <a:buChar char="•"/>
              <a:defRPr/>
            </a:lvl4pPr>
            <a:lvl5pPr lvl="4" algn="l">
              <a:lnSpc>
                <a:spcPct val="100000"/>
              </a:lnSpc>
              <a:spcBef>
                <a:spcPts val="500"/>
              </a:spcBef>
              <a:spcAft>
                <a:spcPts val="0"/>
              </a:spcAft>
              <a:buClr>
                <a:schemeClr val="dk2"/>
              </a:buClr>
              <a:buSzPts val="1400"/>
              <a:buChar char="•"/>
              <a:defRPr/>
            </a:lvl5pPr>
            <a:lvl6pPr lvl="5" algn="l">
              <a:lnSpc>
                <a:spcPct val="100000"/>
              </a:lnSpc>
              <a:spcBef>
                <a:spcPts val="500"/>
              </a:spcBef>
              <a:spcAft>
                <a:spcPts val="0"/>
              </a:spcAft>
              <a:buClr>
                <a:schemeClr val="dk2"/>
              </a:buClr>
              <a:buSzPts val="1400"/>
              <a:buChar char="•"/>
              <a:defRPr/>
            </a:lvl6pPr>
            <a:lvl7pPr lvl="6" algn="l">
              <a:lnSpc>
                <a:spcPct val="100000"/>
              </a:lnSpc>
              <a:spcBef>
                <a:spcPts val="500"/>
              </a:spcBef>
              <a:spcAft>
                <a:spcPts val="0"/>
              </a:spcAft>
              <a:buClr>
                <a:schemeClr val="dk2"/>
              </a:buClr>
              <a:buSzPts val="1400"/>
              <a:buChar char="•"/>
              <a:defRPr/>
            </a:lvl7pPr>
            <a:lvl8pPr lvl="7" algn="l">
              <a:lnSpc>
                <a:spcPct val="100000"/>
              </a:lnSpc>
              <a:spcBef>
                <a:spcPts val="500"/>
              </a:spcBef>
              <a:spcAft>
                <a:spcPts val="0"/>
              </a:spcAft>
              <a:buClr>
                <a:schemeClr val="dk2"/>
              </a:buClr>
              <a:buSzPts val="1400"/>
              <a:buChar char="•"/>
              <a:defRPr/>
            </a:lvl8pPr>
            <a:lvl9pPr lvl="8" algn="l">
              <a:lnSpc>
                <a:spcPct val="100000"/>
              </a:lnSpc>
              <a:spcBef>
                <a:spcPts val="500"/>
              </a:spcBef>
              <a:spcAft>
                <a:spcPts val="500"/>
              </a:spcAft>
              <a:buClr>
                <a:schemeClr val="dk2"/>
              </a:buClr>
              <a:buSzPts val="1400"/>
              <a:buChar char="•"/>
              <a:defRPr/>
            </a:lvl9pPr>
          </a:lstStyle>
          <a:p/>
        </p:txBody>
      </p:sp>
      <p:sp>
        <p:nvSpPr>
          <p:cNvPr id="511" name="Google Shape;511;p56"/>
          <p:cNvSpPr txBox="1"/>
          <p:nvPr>
            <p:ph idx="4" type="body"/>
          </p:nvPr>
        </p:nvSpPr>
        <p:spPr>
          <a:xfrm>
            <a:off x="1" y="1820439"/>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2" name="Google Shape;512;p56"/>
          <p:cNvSpPr txBox="1"/>
          <p:nvPr>
            <p:ph idx="5" type="body"/>
          </p:nvPr>
        </p:nvSpPr>
        <p:spPr>
          <a:xfrm>
            <a:off x="680963" y="1820439"/>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3" name="Google Shape;513;p56"/>
          <p:cNvSpPr txBox="1"/>
          <p:nvPr>
            <p:ph idx="6" type="body"/>
          </p:nvPr>
        </p:nvSpPr>
        <p:spPr>
          <a:xfrm>
            <a:off x="1" y="2325551"/>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4" name="Google Shape;514;p56"/>
          <p:cNvSpPr txBox="1"/>
          <p:nvPr>
            <p:ph idx="7" type="body"/>
          </p:nvPr>
        </p:nvSpPr>
        <p:spPr>
          <a:xfrm>
            <a:off x="680963" y="2325551"/>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5" name="Google Shape;515;p56"/>
          <p:cNvSpPr txBox="1"/>
          <p:nvPr>
            <p:ph idx="8" type="body"/>
          </p:nvPr>
        </p:nvSpPr>
        <p:spPr>
          <a:xfrm>
            <a:off x="1" y="2830662"/>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6" name="Google Shape;516;p56"/>
          <p:cNvSpPr txBox="1"/>
          <p:nvPr>
            <p:ph idx="9" type="body"/>
          </p:nvPr>
        </p:nvSpPr>
        <p:spPr>
          <a:xfrm>
            <a:off x="680963" y="2830662"/>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7" name="Google Shape;517;p56"/>
          <p:cNvSpPr txBox="1"/>
          <p:nvPr>
            <p:ph idx="13" type="body"/>
          </p:nvPr>
        </p:nvSpPr>
        <p:spPr>
          <a:xfrm>
            <a:off x="1" y="3335774"/>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8" name="Google Shape;518;p56"/>
          <p:cNvSpPr txBox="1"/>
          <p:nvPr>
            <p:ph idx="14" type="body"/>
          </p:nvPr>
        </p:nvSpPr>
        <p:spPr>
          <a:xfrm>
            <a:off x="680963" y="3335774"/>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19" name="Google Shape;519;p56"/>
          <p:cNvSpPr txBox="1"/>
          <p:nvPr>
            <p:ph idx="15" type="body"/>
          </p:nvPr>
        </p:nvSpPr>
        <p:spPr>
          <a:xfrm>
            <a:off x="1" y="3840885"/>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0" name="Google Shape;520;p56"/>
          <p:cNvSpPr txBox="1"/>
          <p:nvPr>
            <p:ph idx="16" type="body"/>
          </p:nvPr>
        </p:nvSpPr>
        <p:spPr>
          <a:xfrm>
            <a:off x="680963" y="3840885"/>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1" name="Google Shape;521;p56"/>
          <p:cNvSpPr txBox="1"/>
          <p:nvPr>
            <p:ph idx="17" type="body"/>
          </p:nvPr>
        </p:nvSpPr>
        <p:spPr>
          <a:xfrm>
            <a:off x="1" y="4345998"/>
            <a:ext cx="666102" cy="48006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1500"/>
              <a:buNone/>
              <a:defRPr sz="1500">
                <a:solidFill>
                  <a:schemeClr val="dk2"/>
                </a:solidFill>
                <a:latin typeface="Arial"/>
                <a:ea typeface="Arial"/>
                <a:cs typeface="Arial"/>
                <a:sym typeface="Aria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2" name="Google Shape;522;p56"/>
          <p:cNvSpPr txBox="1"/>
          <p:nvPr>
            <p:ph idx="18" type="body"/>
          </p:nvPr>
        </p:nvSpPr>
        <p:spPr>
          <a:xfrm>
            <a:off x="680963" y="4345998"/>
            <a:ext cx="8424938" cy="48006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68575" spcFirstLastPara="1" rIns="0" wrap="square" tIns="0">
            <a:normAutofit/>
          </a:bodyPr>
          <a:lstStyle>
            <a:lvl1pPr indent="-228600" lvl="0" marL="457200" algn="l">
              <a:lnSpc>
                <a:spcPct val="100000"/>
              </a:lnSpc>
              <a:spcBef>
                <a:spcPts val="0"/>
              </a:spcBef>
              <a:spcAft>
                <a:spcPts val="0"/>
              </a:spcAft>
              <a:buClr>
                <a:schemeClr val="dk2"/>
              </a:buClr>
              <a:buSzPts val="1500"/>
              <a:buNone/>
              <a:defRPr sz="1500">
                <a:solidFill>
                  <a:schemeClr val="dk2"/>
                </a:solidFill>
              </a:defRPr>
            </a:lvl1pPr>
            <a:lvl2pPr indent="-228600" lvl="1" marL="914400" algn="l">
              <a:lnSpc>
                <a:spcPct val="100000"/>
              </a:lnSpc>
              <a:spcBef>
                <a:spcPts val="400"/>
              </a:spcBef>
              <a:spcAft>
                <a:spcPts val="0"/>
              </a:spcAft>
              <a:buClr>
                <a:schemeClr val="dk2"/>
              </a:buClr>
              <a:buSzPts val="1800"/>
              <a:buNone/>
              <a:defRPr/>
            </a:lvl2pPr>
            <a:lvl3pPr indent="-228600" lvl="2" marL="1371600" algn="l">
              <a:lnSpc>
                <a:spcPct val="100000"/>
              </a:lnSpc>
              <a:spcBef>
                <a:spcPts val="500"/>
              </a:spcBef>
              <a:spcAft>
                <a:spcPts val="0"/>
              </a:spcAft>
              <a:buClr>
                <a:schemeClr val="dk2"/>
              </a:buClr>
              <a:buSzPts val="15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400"/>
              <a:buNone/>
              <a:defRPr/>
            </a:lvl5pPr>
            <a:lvl6pPr indent="-317500" lvl="5" marL="2743200" algn="l">
              <a:lnSpc>
                <a:spcPct val="100000"/>
              </a:lnSpc>
              <a:spcBef>
                <a:spcPts val="50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23" name="Shape 523"/>
        <p:cNvGrpSpPr/>
        <p:nvPr/>
      </p:nvGrpSpPr>
      <p:grpSpPr>
        <a:xfrm>
          <a:off x="0" y="0"/>
          <a:ext cx="0" cy="0"/>
          <a:chOff x="0" y="0"/>
          <a:chExt cx="0" cy="0"/>
        </a:xfrm>
      </p:grpSpPr>
      <p:sp>
        <p:nvSpPr>
          <p:cNvPr id="524" name="Google Shape;524;p57"/>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25" name="Google Shape;525;p5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57"/>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7" name="Google Shape;527;p57"/>
          <p:cNvSpPr txBox="1"/>
          <p:nvPr>
            <p:ph idx="1" type="body"/>
          </p:nvPr>
        </p:nvSpPr>
        <p:spPr>
          <a:xfrm rot="5400000">
            <a:off x="2618040" y="-1516451"/>
            <a:ext cx="4041933" cy="862444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28" name="Google Shape;528;p57"/>
          <p:cNvSpPr/>
          <p:nvPr/>
        </p:nvSpPr>
        <p:spPr>
          <a:xfrm>
            <a:off x="274320" y="773133"/>
            <a:ext cx="86753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29" name="Shape 529"/>
        <p:cNvGrpSpPr/>
        <p:nvPr/>
      </p:nvGrpSpPr>
      <p:grpSpPr>
        <a:xfrm>
          <a:off x="0" y="0"/>
          <a:ext cx="0" cy="0"/>
          <a:chOff x="0" y="0"/>
          <a:chExt cx="0" cy="0"/>
        </a:xfrm>
      </p:grpSpPr>
      <p:sp>
        <p:nvSpPr>
          <p:cNvPr id="530" name="Google Shape;530;p58"/>
          <p:cNvSpPr txBox="1"/>
          <p:nvPr/>
        </p:nvSpPr>
        <p:spPr>
          <a:xfrm>
            <a:off x="2826811" y="4926613"/>
            <a:ext cx="3490378"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2"/>
                </a:solidFill>
                <a:latin typeface="Arial"/>
                <a:ea typeface="Arial"/>
                <a:cs typeface="Arial"/>
                <a:sym typeface="Arial"/>
              </a:rPr>
              <a:t>© 2022, Amazon Web Services, Inc. or its affiliates. All rights reserved.</a:t>
            </a:r>
            <a:endParaRPr sz="1100"/>
          </a:p>
        </p:txBody>
      </p:sp>
      <p:sp>
        <p:nvSpPr>
          <p:cNvPr id="531" name="Google Shape;531;p5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58"/>
          <p:cNvSpPr txBox="1"/>
          <p:nvPr>
            <p:ph type="title"/>
          </p:nvPr>
        </p:nvSpPr>
        <p:spPr>
          <a:xfrm rot="5400000">
            <a:off x="6243021" y="2103845"/>
            <a:ext cx="4595321" cy="849109"/>
          </a:xfrm>
          <a:prstGeom prst="rect">
            <a:avLst/>
          </a:prstGeom>
          <a:noFill/>
          <a:ln>
            <a:noFill/>
          </a:ln>
        </p:spPr>
        <p:txBody>
          <a:bodyPr anchorCtr="0" anchor="ctr" bIns="34275" lIns="68575" spcFirstLastPara="1" rIns="68575" wrap="square" tIns="34275">
            <a:normAutofit/>
          </a:bodyPr>
          <a:lstStyle>
            <a:lvl1pPr lvl="0" marR="0" algn="l">
              <a:lnSpc>
                <a:spcPct val="10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3" name="Google Shape;533;p58"/>
          <p:cNvSpPr txBox="1"/>
          <p:nvPr>
            <p:ph idx="1" type="body"/>
          </p:nvPr>
        </p:nvSpPr>
        <p:spPr>
          <a:xfrm rot="5400000">
            <a:off x="1897563" y="-1392506"/>
            <a:ext cx="4595321" cy="7841807"/>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2"/>
              </a:buClr>
              <a:buSzPts val="1800"/>
              <a:buChar char="•"/>
              <a:defRPr sz="1800">
                <a:solidFill>
                  <a:schemeClr val="dk2"/>
                </a:solidFill>
              </a:defRPr>
            </a:lvl1pPr>
            <a:lvl2pPr indent="-323850" lvl="1" marL="914400" algn="l">
              <a:lnSpc>
                <a:spcPct val="100000"/>
              </a:lnSpc>
              <a:spcBef>
                <a:spcPts val="400"/>
              </a:spcBef>
              <a:spcAft>
                <a:spcPts val="0"/>
              </a:spcAft>
              <a:buClr>
                <a:schemeClr val="dk2"/>
              </a:buClr>
              <a:buSzPts val="1500"/>
              <a:buChar char="•"/>
              <a:defRPr sz="1500">
                <a:solidFill>
                  <a:schemeClr val="dk2"/>
                </a:solidFill>
              </a:defRPr>
            </a:lvl2pPr>
            <a:lvl3pPr indent="-317500" lvl="2" marL="1371600" algn="l">
              <a:lnSpc>
                <a:spcPct val="100000"/>
              </a:lnSpc>
              <a:spcBef>
                <a:spcPts val="400"/>
              </a:spcBef>
              <a:spcAft>
                <a:spcPts val="0"/>
              </a:spcAft>
              <a:buClr>
                <a:schemeClr val="dk2"/>
              </a:buClr>
              <a:buSzPts val="1400"/>
              <a:buChar char="•"/>
              <a:defRPr sz="14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17500" lvl="5" marL="2743200" algn="l">
              <a:lnSpc>
                <a:spcPct val="100000"/>
              </a:lnSpc>
              <a:spcBef>
                <a:spcPts val="0"/>
              </a:spcBef>
              <a:spcAft>
                <a:spcPts val="0"/>
              </a:spcAft>
              <a:buClr>
                <a:schemeClr val="dk2"/>
              </a:buClr>
              <a:buSzPts val="1400"/>
              <a:buChar char="•"/>
              <a:defRPr/>
            </a:lvl6pPr>
            <a:lvl7pPr indent="-317500" lvl="6" marL="3200400" algn="l">
              <a:lnSpc>
                <a:spcPct val="100000"/>
              </a:lnSpc>
              <a:spcBef>
                <a:spcPts val="500"/>
              </a:spcBef>
              <a:spcAft>
                <a:spcPts val="0"/>
              </a:spcAft>
              <a:buClr>
                <a:schemeClr val="dk2"/>
              </a:buClr>
              <a:buSzPts val="1400"/>
              <a:buChar char="•"/>
              <a:defRPr/>
            </a:lvl7pPr>
            <a:lvl8pPr indent="-317500" lvl="7" marL="3657600" algn="l">
              <a:lnSpc>
                <a:spcPct val="100000"/>
              </a:lnSpc>
              <a:spcBef>
                <a:spcPts val="500"/>
              </a:spcBef>
              <a:spcAft>
                <a:spcPts val="0"/>
              </a:spcAft>
              <a:buClr>
                <a:schemeClr val="dk2"/>
              </a:buClr>
              <a:buSzPts val="1400"/>
              <a:buChar char="•"/>
              <a:defRPr/>
            </a:lvl8pPr>
            <a:lvl9pPr indent="-317500" lvl="8" marL="4114800" algn="l">
              <a:lnSpc>
                <a:spcPct val="100000"/>
              </a:lnSpc>
              <a:spcBef>
                <a:spcPts val="500"/>
              </a:spcBef>
              <a:spcAft>
                <a:spcPts val="500"/>
              </a:spcAft>
              <a:buClr>
                <a:schemeClr val="dk2"/>
              </a:buClr>
              <a:buSzPts val="1400"/>
              <a:buChar char="•"/>
              <a:defRPr/>
            </a:lvl9pPr>
          </a:lstStyle>
          <a:p/>
        </p:txBody>
      </p:sp>
      <p:sp>
        <p:nvSpPr>
          <p:cNvPr id="534" name="Google Shape;534;p58"/>
          <p:cNvSpPr/>
          <p:nvPr/>
        </p:nvSpPr>
        <p:spPr>
          <a:xfrm rot="5400000">
            <a:off x="5852987" y="2528628"/>
            <a:ext cx="4560570" cy="342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20" Type="http://schemas.openxmlformats.org/officeDocument/2006/relationships/slideLayout" Target="../slideLayouts/slideLayout2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22" Type="http://schemas.openxmlformats.org/officeDocument/2006/relationships/slideLayout" Target="../slideLayouts/slideLayout31.xml"/><Relationship Id="rId44" Type="http://schemas.openxmlformats.org/officeDocument/2006/relationships/slideLayout" Target="../slideLayouts/slideLayout53.xml"/><Relationship Id="rId21" Type="http://schemas.openxmlformats.org/officeDocument/2006/relationships/slideLayout" Target="../slideLayouts/slideLayout30.xml"/><Relationship Id="rId43" Type="http://schemas.openxmlformats.org/officeDocument/2006/relationships/slideLayout" Target="../slideLayouts/slideLayout52.xml"/><Relationship Id="rId24" Type="http://schemas.openxmlformats.org/officeDocument/2006/relationships/slideLayout" Target="../slideLayouts/slideLayout33.xml"/><Relationship Id="rId46" Type="http://schemas.openxmlformats.org/officeDocument/2006/relationships/slideLayout" Target="../slideLayouts/slideLayout55.xml"/><Relationship Id="rId23" Type="http://schemas.openxmlformats.org/officeDocument/2006/relationships/slideLayout" Target="../slideLayouts/slideLayout32.xml"/><Relationship Id="rId45" Type="http://schemas.openxmlformats.org/officeDocument/2006/relationships/slideLayout" Target="../slideLayouts/slideLayout54.xml"/><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48" Type="http://schemas.openxmlformats.org/officeDocument/2006/relationships/theme" Target="../theme/theme3.xml"/><Relationship Id="rId25" Type="http://schemas.openxmlformats.org/officeDocument/2006/relationships/slideLayout" Target="../slideLayouts/slideLayout34.xml"/><Relationship Id="rId47" Type="http://schemas.openxmlformats.org/officeDocument/2006/relationships/slideLayout" Target="../slideLayouts/slideLayout56.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11" Type="http://schemas.openxmlformats.org/officeDocument/2006/relationships/slideLayout" Target="../slideLayouts/slideLayout20.xml"/><Relationship Id="rId33" Type="http://schemas.openxmlformats.org/officeDocument/2006/relationships/slideLayout" Target="../slideLayouts/slideLayout42.xml"/><Relationship Id="rId10" Type="http://schemas.openxmlformats.org/officeDocument/2006/relationships/slideLayout" Target="../slideLayouts/slideLayout19.xml"/><Relationship Id="rId32" Type="http://schemas.openxmlformats.org/officeDocument/2006/relationships/slideLayout" Target="../slideLayouts/slideLayout41.xml"/><Relationship Id="rId13" Type="http://schemas.openxmlformats.org/officeDocument/2006/relationships/slideLayout" Target="../slideLayouts/slideLayout22.xml"/><Relationship Id="rId35" Type="http://schemas.openxmlformats.org/officeDocument/2006/relationships/slideLayout" Target="../slideLayouts/slideLayout44.xml"/><Relationship Id="rId12" Type="http://schemas.openxmlformats.org/officeDocument/2006/relationships/slideLayout" Target="../slideLayouts/slideLayout21.xml"/><Relationship Id="rId34" Type="http://schemas.openxmlformats.org/officeDocument/2006/relationships/slideLayout" Target="../slideLayouts/slideLayout43.xml"/><Relationship Id="rId15" Type="http://schemas.openxmlformats.org/officeDocument/2006/relationships/slideLayout" Target="../slideLayouts/slideLayout24.xml"/><Relationship Id="rId37" Type="http://schemas.openxmlformats.org/officeDocument/2006/relationships/slideLayout" Target="../slideLayouts/slideLayout46.xml"/><Relationship Id="rId14" Type="http://schemas.openxmlformats.org/officeDocument/2006/relationships/slideLayout" Target="../slideLayouts/slideLayout23.xml"/><Relationship Id="rId36" Type="http://schemas.openxmlformats.org/officeDocument/2006/relationships/slideLayout" Target="../slideLayouts/slideLayout45.xml"/><Relationship Id="rId17" Type="http://schemas.openxmlformats.org/officeDocument/2006/relationships/slideLayout" Target="../slideLayouts/slideLayout26.xml"/><Relationship Id="rId39" Type="http://schemas.openxmlformats.org/officeDocument/2006/relationships/slideLayout" Target="../slideLayouts/slideLayout48.xml"/><Relationship Id="rId16" Type="http://schemas.openxmlformats.org/officeDocument/2006/relationships/slideLayout" Target="../slideLayouts/slideLayout25.xml"/><Relationship Id="rId38" Type="http://schemas.openxmlformats.org/officeDocument/2006/relationships/slideLayout" Target="../slideLayouts/slideLayout47.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2042" y="4834291"/>
            <a:ext cx="363196" cy="217193"/>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274320" y="857250"/>
            <a:ext cx="8676907" cy="3968812"/>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400"/>
              </a:spcBef>
              <a:spcAft>
                <a:spcPts val="0"/>
              </a:spcAft>
              <a:buClr>
                <a:schemeClr val="dk2"/>
              </a:buClr>
              <a:buSzPts val="2100"/>
              <a:buFont typeface="Arial"/>
              <a:buChar char="•"/>
              <a:defRPr b="0" i="0" sz="2100" u="none" cap="none" strike="noStrike">
                <a:solidFill>
                  <a:schemeClr val="dk2"/>
                </a:solidFill>
                <a:latin typeface="Arial"/>
                <a:ea typeface="Arial"/>
                <a:cs typeface="Arial"/>
                <a:sym typeface="Arial"/>
              </a:defRPr>
            </a:lvl1pPr>
            <a:lvl2pPr indent="-342900" lvl="1" marL="9144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100000"/>
              </a:lnSpc>
              <a:spcBef>
                <a:spcPts val="5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04800" lvl="5" marL="27432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00000"/>
              </a:lnSpc>
              <a:spcBef>
                <a:spcPts val="500"/>
              </a:spcBef>
              <a:spcAft>
                <a:spcPts val="5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pic>
        <p:nvPicPr>
          <p:cNvPr id="54" name="Google Shape;54;p13"/>
          <p:cNvPicPr preferRelativeResize="0"/>
          <p:nvPr/>
        </p:nvPicPr>
        <p:blipFill rotWithShape="1">
          <a:blip r:embed="rId2">
            <a:alphaModFix/>
          </a:blip>
          <a:srcRect b="0" l="0" r="0" t="0"/>
          <a:stretch/>
        </p:blipFill>
        <p:spPr>
          <a:xfrm>
            <a:off x="182699" y="4839231"/>
            <a:ext cx="275234" cy="1645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9"/>
          <p:cNvSpPr txBox="1"/>
          <p:nvPr>
            <p:ph type="title"/>
          </p:nvPr>
        </p:nvSpPr>
        <p:spPr>
          <a:xfrm>
            <a:off x="274320" y="1721358"/>
            <a:ext cx="8675370" cy="1110996"/>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lt2"/>
              </a:buClr>
              <a:buSzPts val="3300"/>
              <a:buFont typeface="Arial"/>
              <a:buNone/>
            </a:pPr>
            <a:r>
              <a:rPr lang="en"/>
              <a:t>Protecting Data in Your Application</a:t>
            </a:r>
            <a:endParaRPr/>
          </a:p>
        </p:txBody>
      </p:sp>
      <p:sp>
        <p:nvSpPr>
          <p:cNvPr id="540" name="Google Shape;540;p59"/>
          <p:cNvSpPr txBox="1"/>
          <p:nvPr>
            <p:ph idx="1" type="subTitle"/>
          </p:nvPr>
        </p:nvSpPr>
        <p:spPr>
          <a:xfrm>
            <a:off x="274320" y="2852928"/>
            <a:ext cx="8675370" cy="170078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2"/>
              </a:buClr>
              <a:buSzPts val="2400"/>
              <a:buNone/>
            </a:pPr>
            <a:r>
              <a:rPr lang="en"/>
              <a:t>AWS Academy Cloud Security Foundations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68"/>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Why protect data at rest?</a:t>
            </a:r>
            <a:endParaRPr/>
          </a:p>
        </p:txBody>
      </p:sp>
      <p:sp>
        <p:nvSpPr>
          <p:cNvPr id="605" name="Google Shape;605;p68"/>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Common scenarios</a:t>
            </a:r>
            <a:endParaRPr/>
          </a:p>
          <a:p>
            <a:pPr indent="-165100" lvl="1" marL="342900" rtl="0" algn="l">
              <a:lnSpc>
                <a:spcPct val="100000"/>
              </a:lnSpc>
              <a:spcBef>
                <a:spcPts val="800"/>
              </a:spcBef>
              <a:spcAft>
                <a:spcPts val="0"/>
              </a:spcAft>
              <a:buClr>
                <a:schemeClr val="dk2"/>
              </a:buClr>
              <a:buSzPts val="1800"/>
              <a:buChar char="•"/>
            </a:pPr>
            <a:r>
              <a:rPr lang="en"/>
              <a:t>Information disclosure</a:t>
            </a:r>
            <a:endParaRPr/>
          </a:p>
          <a:p>
            <a:pPr indent="-165100" lvl="1" marL="342900" rtl="0" algn="l">
              <a:lnSpc>
                <a:spcPct val="100000"/>
              </a:lnSpc>
              <a:spcBef>
                <a:spcPts val="800"/>
              </a:spcBef>
              <a:spcAft>
                <a:spcPts val="0"/>
              </a:spcAft>
              <a:buClr>
                <a:schemeClr val="dk2"/>
              </a:buClr>
              <a:buSzPts val="1800"/>
              <a:buChar char="•"/>
            </a:pPr>
            <a:r>
              <a:rPr lang="en"/>
              <a:t>Data integrity compromise</a:t>
            </a:r>
            <a:endParaRPr/>
          </a:p>
          <a:p>
            <a:pPr indent="-165100" lvl="1" marL="342900" rtl="0" algn="l">
              <a:lnSpc>
                <a:spcPct val="100000"/>
              </a:lnSpc>
              <a:spcBef>
                <a:spcPts val="800"/>
              </a:spcBef>
              <a:spcAft>
                <a:spcPts val="0"/>
              </a:spcAft>
              <a:buClr>
                <a:schemeClr val="dk2"/>
              </a:buClr>
              <a:buSzPts val="1800"/>
              <a:buChar char="•"/>
            </a:pPr>
            <a:r>
              <a:rPr lang="en"/>
              <a:t>Accidental or malicious deletion</a:t>
            </a:r>
            <a:endParaRPr/>
          </a:p>
          <a:p>
            <a:pPr indent="-165100" lvl="1" marL="342900" rtl="0" algn="l">
              <a:lnSpc>
                <a:spcPct val="100000"/>
              </a:lnSpc>
              <a:spcBef>
                <a:spcPts val="800"/>
              </a:spcBef>
              <a:spcAft>
                <a:spcPts val="0"/>
              </a:spcAft>
              <a:buClr>
                <a:schemeClr val="dk2"/>
              </a:buClr>
              <a:buSzPts val="1800"/>
              <a:buChar char="•"/>
            </a:pPr>
            <a:r>
              <a:rPr lang="en"/>
              <a:t>System, hardware, and software availability</a:t>
            </a:r>
            <a:endParaRPr/>
          </a:p>
          <a:p>
            <a:pPr indent="-171450" lvl="0" marL="177800" rtl="0" algn="l">
              <a:lnSpc>
                <a:spcPct val="100000"/>
              </a:lnSpc>
              <a:spcBef>
                <a:spcPts val="2300"/>
              </a:spcBef>
              <a:spcAft>
                <a:spcPts val="0"/>
              </a:spcAft>
              <a:buClr>
                <a:schemeClr val="dk2"/>
              </a:buClr>
              <a:buSzPts val="2100"/>
              <a:buChar char="•"/>
            </a:pPr>
            <a:r>
              <a:rPr lang="en"/>
              <a:t>Extra layer of protection if your system is compromised</a:t>
            </a:r>
            <a:endParaRPr/>
          </a:p>
        </p:txBody>
      </p:sp>
      <p:pic>
        <p:nvPicPr>
          <p:cNvPr id="606" name="Google Shape;606;p68"/>
          <p:cNvPicPr preferRelativeResize="0"/>
          <p:nvPr>
            <p:ph idx="2" type="body"/>
          </p:nvPr>
        </p:nvPicPr>
        <p:blipFill rotWithShape="1">
          <a:blip r:embed="rId3">
            <a:alphaModFix/>
          </a:blip>
          <a:srcRect b="0" l="0" r="0" t="0"/>
          <a:stretch/>
        </p:blipFill>
        <p:spPr>
          <a:xfrm>
            <a:off x="6583680" y="1714500"/>
            <a:ext cx="2228850" cy="222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6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Data at rest in Amazon S3</a:t>
            </a:r>
            <a:endParaRPr/>
          </a:p>
        </p:txBody>
      </p:sp>
      <p:sp>
        <p:nvSpPr>
          <p:cNvPr id="613" name="Google Shape;613;p69"/>
          <p:cNvSpPr txBox="1"/>
          <p:nvPr>
            <p:ph idx="1" type="body"/>
          </p:nvPr>
        </p:nvSpPr>
        <p:spPr>
          <a:xfrm>
            <a:off x="274320" y="857250"/>
            <a:ext cx="5946594" cy="3968812"/>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2100"/>
              <a:buNone/>
            </a:pPr>
            <a:r>
              <a:rPr lang="en"/>
              <a:t>Data stored in Amazon S3 is private by default and requires AWS credentials for access.</a:t>
            </a:r>
            <a:endParaRPr/>
          </a:p>
          <a:p>
            <a:pPr indent="-165100" lvl="1" marL="342900" rtl="0" algn="l">
              <a:lnSpc>
                <a:spcPct val="100000"/>
              </a:lnSpc>
              <a:spcBef>
                <a:spcPts val="1700"/>
              </a:spcBef>
              <a:spcAft>
                <a:spcPts val="0"/>
              </a:spcAft>
              <a:buClr>
                <a:schemeClr val="dk2"/>
              </a:buClr>
              <a:buSzPts val="1800"/>
              <a:buChar char="•"/>
            </a:pPr>
            <a:r>
              <a:rPr lang="en"/>
              <a:t>Use bucket policies for granular access to objects.</a:t>
            </a:r>
            <a:endParaRPr/>
          </a:p>
          <a:p>
            <a:pPr indent="-165100" lvl="1" marL="342900" rtl="0" algn="l">
              <a:lnSpc>
                <a:spcPct val="100000"/>
              </a:lnSpc>
              <a:spcBef>
                <a:spcPts val="1700"/>
              </a:spcBef>
              <a:spcAft>
                <a:spcPts val="0"/>
              </a:spcAft>
              <a:buClr>
                <a:schemeClr val="dk2"/>
              </a:buClr>
              <a:buSzPts val="1800"/>
              <a:buChar char="•"/>
            </a:pPr>
            <a:r>
              <a:rPr lang="en"/>
              <a:t>Consider encrypting data at rest.</a:t>
            </a:r>
            <a:endParaRPr/>
          </a:p>
        </p:txBody>
      </p:sp>
      <p:pic>
        <p:nvPicPr>
          <p:cNvPr descr="Amazon S3 bucket using AWS KMS keys to encrypt its objects." id="614" name="Google Shape;614;p69"/>
          <p:cNvPicPr preferRelativeResize="0"/>
          <p:nvPr/>
        </p:nvPicPr>
        <p:blipFill rotWithShape="1">
          <a:blip r:embed="rId3">
            <a:alphaModFix/>
          </a:blip>
          <a:srcRect b="0" l="0" r="0" t="0"/>
          <a:stretch/>
        </p:blipFill>
        <p:spPr>
          <a:xfrm>
            <a:off x="6375285" y="1280169"/>
            <a:ext cx="2226757" cy="32235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7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Granting permissions</a:t>
            </a:r>
            <a:endParaRPr/>
          </a:p>
        </p:txBody>
      </p:sp>
      <p:sp>
        <p:nvSpPr>
          <p:cNvPr id="621" name="Google Shape;621;p70"/>
          <p:cNvSpPr txBox="1"/>
          <p:nvPr/>
        </p:nvSpPr>
        <p:spPr>
          <a:xfrm>
            <a:off x="770593" y="979154"/>
            <a:ext cx="2811780" cy="530915"/>
          </a:xfrm>
          <a:prstGeom prst="rect">
            <a:avLst/>
          </a:prstGeom>
          <a:noFill/>
          <a:ln>
            <a:noFill/>
          </a:ln>
        </p:spPr>
        <p:txBody>
          <a:bodyPr anchorCtr="0" anchor="t" bIns="34275" lIns="0" spcFirstLastPara="1" rIns="68575" wrap="square" tIns="34275">
            <a:spAutoFit/>
          </a:bodyPr>
          <a:lstStyle/>
          <a:p>
            <a:pPr indent="0" lvl="0" marL="0" marR="0" rtl="0" algn="ctr">
              <a:spcBef>
                <a:spcPts val="0"/>
              </a:spcBef>
              <a:spcAft>
                <a:spcPts val="0"/>
              </a:spcAft>
              <a:buNone/>
            </a:pPr>
            <a:r>
              <a:rPr b="1" lang="en" sz="1500">
                <a:solidFill>
                  <a:schemeClr val="dk2"/>
                </a:solidFill>
                <a:latin typeface="Arial"/>
                <a:ea typeface="Arial"/>
                <a:cs typeface="Arial"/>
                <a:sym typeface="Arial"/>
              </a:rPr>
              <a:t>Identity based</a:t>
            </a:r>
            <a:r>
              <a:rPr lang="en" sz="1500">
                <a:solidFill>
                  <a:schemeClr val="dk2"/>
                </a:solidFill>
                <a:latin typeface="Arial"/>
                <a:ea typeface="Arial"/>
                <a:cs typeface="Arial"/>
                <a:sym typeface="Arial"/>
              </a:rPr>
              <a:t> </a:t>
            </a:r>
            <a:endParaRPr sz="1100"/>
          </a:p>
          <a:p>
            <a:pPr indent="0" lvl="0" marL="0" marR="0" rtl="0" algn="ctr">
              <a:spcBef>
                <a:spcPts val="0"/>
              </a:spcBef>
              <a:spcAft>
                <a:spcPts val="0"/>
              </a:spcAft>
              <a:buNone/>
            </a:pPr>
            <a:r>
              <a:rPr lang="en" sz="1500">
                <a:solidFill>
                  <a:schemeClr val="dk2"/>
                </a:solidFill>
                <a:latin typeface="Arial"/>
                <a:ea typeface="Arial"/>
                <a:cs typeface="Arial"/>
                <a:sym typeface="Arial"/>
              </a:rPr>
              <a:t>(Attached to an </a:t>
            </a:r>
            <a:r>
              <a:rPr i="1" lang="en" sz="1500">
                <a:solidFill>
                  <a:schemeClr val="dk2"/>
                </a:solidFill>
                <a:latin typeface="Arial"/>
                <a:ea typeface="Arial"/>
                <a:cs typeface="Arial"/>
                <a:sym typeface="Arial"/>
              </a:rPr>
              <a:t>IAM principal</a:t>
            </a:r>
            <a:r>
              <a:rPr lang="en" sz="1500">
                <a:solidFill>
                  <a:schemeClr val="dk2"/>
                </a:solidFill>
                <a:latin typeface="Arial"/>
                <a:ea typeface="Arial"/>
                <a:cs typeface="Arial"/>
                <a:sym typeface="Arial"/>
              </a:rPr>
              <a:t>)</a:t>
            </a:r>
            <a:endParaRPr sz="1100"/>
          </a:p>
        </p:txBody>
      </p:sp>
      <p:sp>
        <p:nvSpPr>
          <p:cNvPr id="622" name="Google Shape;622;p70"/>
          <p:cNvSpPr/>
          <p:nvPr/>
        </p:nvSpPr>
        <p:spPr>
          <a:xfrm>
            <a:off x="365758" y="1610382"/>
            <a:ext cx="3621449" cy="2148525"/>
          </a:xfrm>
          <a:prstGeom prst="roundRect">
            <a:avLst>
              <a:gd fmla="val 8998" name="adj"/>
            </a:avLst>
          </a:prstGeom>
          <a:solidFill>
            <a:srgbClr val="F1F3F3">
              <a:alpha val="76862"/>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623" name="Google Shape;623;p70"/>
          <p:cNvSpPr txBox="1"/>
          <p:nvPr/>
        </p:nvSpPr>
        <p:spPr>
          <a:xfrm>
            <a:off x="435376" y="2273165"/>
            <a:ext cx="28373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200">
                <a:solidFill>
                  <a:schemeClr val="dk2"/>
                </a:solidFill>
                <a:latin typeface="Arial"/>
                <a:ea typeface="Arial"/>
                <a:cs typeface="Arial"/>
                <a:sym typeface="Arial"/>
              </a:rPr>
              <a:t>Bob</a:t>
            </a:r>
            <a:endParaRPr sz="1100"/>
          </a:p>
        </p:txBody>
      </p:sp>
      <p:graphicFrame>
        <p:nvGraphicFramePr>
          <p:cNvPr id="624" name="Google Shape;624;p70"/>
          <p:cNvGraphicFramePr/>
          <p:nvPr/>
        </p:nvGraphicFramePr>
        <p:xfrm>
          <a:off x="791332" y="2273165"/>
          <a:ext cx="3000000" cy="3000000"/>
        </p:xfrm>
        <a:graphic>
          <a:graphicData uri="http://schemas.openxmlformats.org/drawingml/2006/table">
            <a:tbl>
              <a:tblPr bandRow="1" firstCol="1" firstRow="1">
                <a:noFill/>
                <a:tableStyleId>{990D8BF6-8A42-4F8D-B2A4-57000CF92186}</a:tableStyleId>
              </a:tblPr>
              <a:tblGrid>
                <a:gridCol w="846000"/>
                <a:gridCol w="739425"/>
                <a:gridCol w="739425"/>
                <a:gridCol w="739425"/>
              </a:tblGrid>
              <a:tr h="243825">
                <a:tc>
                  <a:txBody>
                    <a:bodyPr/>
                    <a:lstStyle/>
                    <a:p>
                      <a:pPr indent="0" lvl="0" marL="0" marR="0" rtl="0" algn="ctr">
                        <a:spcBef>
                          <a:spcPts val="0"/>
                        </a:spcBef>
                        <a:spcAft>
                          <a:spcPts val="0"/>
                        </a:spcAft>
                        <a:buNone/>
                      </a:pPr>
                      <a:r>
                        <a:rPr lang="en" sz="1200" u="none" cap="none" strike="noStrike"/>
                        <a:t>Resource</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Get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Put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List</a:t>
                      </a:r>
                      <a:endParaRPr sz="1100"/>
                    </a:p>
                  </a:txBody>
                  <a:tcPr marT="45725" marB="45725" marR="91450" marL="91450" anchor="ctr"/>
                </a:tc>
              </a:tr>
              <a:tr h="243825">
                <a:tc>
                  <a:txBody>
                    <a:bodyPr/>
                    <a:lstStyle/>
                    <a:p>
                      <a:pPr indent="0" lvl="0" marL="0" marR="0" rtl="0" algn="l">
                        <a:spcBef>
                          <a:spcPts val="0"/>
                        </a:spcBef>
                        <a:spcAft>
                          <a:spcPts val="0"/>
                        </a:spcAft>
                        <a:buNone/>
                      </a:pPr>
                      <a:r>
                        <a:rPr lang="en" sz="1200" u="none" cap="none" strike="noStrike"/>
                        <a:t>Bucket X</a:t>
                      </a:r>
                      <a:endParaRPr sz="1200" u="none" cap="none" strike="noStrike">
                        <a:solidFill>
                          <a:schemeClr val="dk2"/>
                        </a:solidFill>
                      </a:endParaRPr>
                    </a:p>
                  </a:txBody>
                  <a:tcPr marT="45725" marB="45725" marR="91450" marL="91450" anchor="ctr"/>
                </a:tc>
                <a:tc>
                  <a:txBody>
                    <a:bodyPr/>
                    <a:lstStyle/>
                    <a:p>
                      <a:pPr indent="0" lvl="0" marL="0" marR="0" rtl="0" algn="ctr">
                        <a:spcBef>
                          <a:spcPts val="0"/>
                        </a:spcBef>
                        <a:spcAft>
                          <a:spcPts val="0"/>
                        </a:spcAft>
                        <a:buNone/>
                      </a:pPr>
                      <a:r>
                        <a:rPr lang="en" sz="1200" u="none" cap="none" strike="noStrike"/>
                        <a:t>ALLOW</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r>
              <a:tr h="243825">
                <a:tc>
                  <a:txBody>
                    <a:bodyPr/>
                    <a:lstStyle/>
                    <a:p>
                      <a:pPr indent="0" lvl="0" marL="0" marR="0" rtl="0" algn="l">
                        <a:spcBef>
                          <a:spcPts val="0"/>
                        </a:spcBef>
                        <a:spcAft>
                          <a:spcPts val="0"/>
                        </a:spcAft>
                        <a:buNone/>
                      </a:pPr>
                      <a:r>
                        <a:rPr lang="en" sz="1200" u="none" cap="none" strike="noStrike"/>
                        <a:t>Bucket Y</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N/A</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solidFill>
                            <a:schemeClr val="dk2"/>
                          </a:solidFill>
                        </a:rPr>
                        <a:t>N/A</a:t>
                      </a:r>
                      <a:endParaRPr sz="1100"/>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r>
            </a:tbl>
          </a:graphicData>
        </a:graphic>
      </p:graphicFrame>
      <p:sp>
        <p:nvSpPr>
          <p:cNvPr id="625" name="Google Shape;625;p70"/>
          <p:cNvSpPr txBox="1"/>
          <p:nvPr/>
        </p:nvSpPr>
        <p:spPr>
          <a:xfrm>
            <a:off x="5102592" y="979154"/>
            <a:ext cx="2811780" cy="530915"/>
          </a:xfrm>
          <a:prstGeom prst="rect">
            <a:avLst/>
          </a:prstGeom>
          <a:noFill/>
          <a:ln>
            <a:noFill/>
          </a:ln>
        </p:spPr>
        <p:txBody>
          <a:bodyPr anchorCtr="0" anchor="t" bIns="34275" lIns="0" spcFirstLastPara="1" rIns="68575" wrap="square" tIns="34275">
            <a:spAutoFit/>
          </a:bodyPr>
          <a:lstStyle/>
          <a:p>
            <a:pPr indent="0" lvl="0" marL="0" marR="0" rtl="0" algn="ctr">
              <a:spcBef>
                <a:spcPts val="0"/>
              </a:spcBef>
              <a:spcAft>
                <a:spcPts val="0"/>
              </a:spcAft>
              <a:buNone/>
            </a:pPr>
            <a:r>
              <a:rPr b="1" lang="en" sz="1500">
                <a:solidFill>
                  <a:schemeClr val="dk2"/>
                </a:solidFill>
                <a:latin typeface="Arial"/>
                <a:ea typeface="Arial"/>
                <a:cs typeface="Arial"/>
                <a:sym typeface="Arial"/>
              </a:rPr>
              <a:t>Resource based</a:t>
            </a:r>
            <a:r>
              <a:rPr lang="en" sz="1500">
                <a:solidFill>
                  <a:schemeClr val="dk2"/>
                </a:solidFill>
                <a:latin typeface="Arial"/>
                <a:ea typeface="Arial"/>
                <a:cs typeface="Arial"/>
                <a:sym typeface="Arial"/>
              </a:rPr>
              <a:t> </a:t>
            </a:r>
            <a:endParaRPr sz="1100"/>
          </a:p>
          <a:p>
            <a:pPr indent="0" lvl="0" marL="0" marR="0" rtl="0" algn="ctr">
              <a:spcBef>
                <a:spcPts val="0"/>
              </a:spcBef>
              <a:spcAft>
                <a:spcPts val="0"/>
              </a:spcAft>
              <a:buNone/>
            </a:pPr>
            <a:r>
              <a:rPr lang="en" sz="1500">
                <a:solidFill>
                  <a:schemeClr val="dk2"/>
                </a:solidFill>
                <a:latin typeface="Arial"/>
                <a:ea typeface="Arial"/>
                <a:cs typeface="Arial"/>
                <a:sym typeface="Arial"/>
              </a:rPr>
              <a:t>(Attached to an </a:t>
            </a:r>
            <a:r>
              <a:rPr i="1" lang="en" sz="1500">
                <a:solidFill>
                  <a:schemeClr val="dk2"/>
                </a:solidFill>
                <a:latin typeface="Arial"/>
                <a:ea typeface="Arial"/>
                <a:cs typeface="Arial"/>
                <a:sym typeface="Arial"/>
              </a:rPr>
              <a:t>AWS resource</a:t>
            </a:r>
            <a:r>
              <a:rPr lang="en" sz="1500">
                <a:solidFill>
                  <a:schemeClr val="dk2"/>
                </a:solidFill>
                <a:latin typeface="Arial"/>
                <a:ea typeface="Arial"/>
                <a:cs typeface="Arial"/>
                <a:sym typeface="Arial"/>
              </a:rPr>
              <a:t>)</a:t>
            </a:r>
            <a:endParaRPr sz="1100"/>
          </a:p>
        </p:txBody>
      </p:sp>
      <p:sp>
        <p:nvSpPr>
          <p:cNvPr id="626" name="Google Shape;626;p70"/>
          <p:cNvSpPr/>
          <p:nvPr/>
        </p:nvSpPr>
        <p:spPr>
          <a:xfrm>
            <a:off x="4494481" y="1610382"/>
            <a:ext cx="4028002" cy="2148525"/>
          </a:xfrm>
          <a:prstGeom prst="roundRect">
            <a:avLst>
              <a:gd fmla="val 8998" name="adj"/>
            </a:avLst>
          </a:prstGeom>
          <a:solidFill>
            <a:srgbClr val="F1F3F3">
              <a:alpha val="76862"/>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627" name="Google Shape;627;p70"/>
          <p:cNvSpPr txBox="1"/>
          <p:nvPr/>
        </p:nvSpPr>
        <p:spPr>
          <a:xfrm>
            <a:off x="4613407" y="1953119"/>
            <a:ext cx="63358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200">
                <a:solidFill>
                  <a:schemeClr val="dk2"/>
                </a:solidFill>
                <a:latin typeface="Arial"/>
                <a:ea typeface="Arial"/>
                <a:cs typeface="Arial"/>
                <a:sym typeface="Arial"/>
              </a:rPr>
              <a:t>Bucket X</a:t>
            </a:r>
            <a:endParaRPr sz="1100"/>
          </a:p>
        </p:txBody>
      </p:sp>
      <p:graphicFrame>
        <p:nvGraphicFramePr>
          <p:cNvPr id="628" name="Google Shape;628;p70"/>
          <p:cNvGraphicFramePr/>
          <p:nvPr/>
        </p:nvGraphicFramePr>
        <p:xfrm>
          <a:off x="5307764" y="1953118"/>
          <a:ext cx="3000000" cy="3000000"/>
        </p:xfrm>
        <a:graphic>
          <a:graphicData uri="http://schemas.openxmlformats.org/drawingml/2006/table">
            <a:tbl>
              <a:tblPr bandRow="1" firstCol="1" firstRow="1">
                <a:noFill/>
                <a:tableStyleId>{FAE7A8C9-75AB-4D71-920D-80392079B433}</a:tableStyleId>
              </a:tblPr>
              <a:tblGrid>
                <a:gridCol w="795525"/>
                <a:gridCol w="754375"/>
                <a:gridCol w="754375"/>
                <a:gridCol w="754375"/>
              </a:tblGrid>
              <a:tr h="243825">
                <a:tc>
                  <a:txBody>
                    <a:bodyPr/>
                    <a:lstStyle/>
                    <a:p>
                      <a:pPr indent="0" lvl="0" marL="0" marR="0" rtl="0" algn="ctr">
                        <a:spcBef>
                          <a:spcPts val="0"/>
                        </a:spcBef>
                        <a:spcAft>
                          <a:spcPts val="0"/>
                        </a:spcAft>
                        <a:buNone/>
                      </a:pPr>
                      <a:r>
                        <a:rPr lang="en" sz="1200" u="none" cap="none" strike="noStrike"/>
                        <a:t>User</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Get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Put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List</a:t>
                      </a:r>
                      <a:endParaRPr sz="1100"/>
                    </a:p>
                  </a:txBody>
                  <a:tcPr marT="45725" marB="45725" marR="91450" marL="91450" anchor="ctr"/>
                </a:tc>
              </a:tr>
              <a:tr h="243825">
                <a:tc>
                  <a:txBody>
                    <a:bodyPr/>
                    <a:lstStyle/>
                    <a:p>
                      <a:pPr indent="0" lvl="0" marL="0" marR="0" rtl="0" algn="l">
                        <a:spcBef>
                          <a:spcPts val="0"/>
                        </a:spcBef>
                        <a:spcAft>
                          <a:spcPts val="0"/>
                        </a:spcAft>
                        <a:buNone/>
                      </a:pPr>
                      <a:r>
                        <a:rPr lang="en" sz="1200" u="none" cap="none" strike="noStrike"/>
                        <a:t>Bob</a:t>
                      </a:r>
                      <a:endParaRPr sz="1200" u="none" cap="none" strike="noStrike">
                        <a:solidFill>
                          <a:schemeClr val="dk2"/>
                        </a:solidFill>
                      </a:endParaRPr>
                    </a:p>
                  </a:txBody>
                  <a:tcPr marT="45725" marB="45725" marR="91450" marL="91450" anchor="ctr"/>
                </a:tc>
                <a:tc>
                  <a:txBody>
                    <a:bodyPr/>
                    <a:lstStyle/>
                    <a:p>
                      <a:pPr indent="0" lvl="0" marL="0" marR="0" rtl="0" algn="ctr">
                        <a:spcBef>
                          <a:spcPts val="0"/>
                        </a:spcBef>
                        <a:spcAft>
                          <a:spcPts val="0"/>
                        </a:spcAft>
                        <a:buNone/>
                      </a:pPr>
                      <a:r>
                        <a:rPr lang="en" sz="1200" u="none" cap="none" strike="noStrike"/>
                        <a:t>ALLOW</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DENY</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r>
            </a:tbl>
          </a:graphicData>
        </a:graphic>
      </p:graphicFrame>
      <p:sp>
        <p:nvSpPr>
          <p:cNvPr id="629" name="Google Shape;629;p70"/>
          <p:cNvSpPr txBox="1"/>
          <p:nvPr/>
        </p:nvSpPr>
        <p:spPr>
          <a:xfrm>
            <a:off x="4608190" y="2867530"/>
            <a:ext cx="63358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200">
                <a:solidFill>
                  <a:schemeClr val="dk2"/>
                </a:solidFill>
                <a:latin typeface="Arial"/>
                <a:ea typeface="Arial"/>
                <a:cs typeface="Arial"/>
                <a:sym typeface="Arial"/>
              </a:rPr>
              <a:t>Bucket Y</a:t>
            </a:r>
            <a:endParaRPr sz="1100"/>
          </a:p>
        </p:txBody>
      </p:sp>
      <p:graphicFrame>
        <p:nvGraphicFramePr>
          <p:cNvPr id="630" name="Google Shape;630;p70"/>
          <p:cNvGraphicFramePr/>
          <p:nvPr/>
        </p:nvGraphicFramePr>
        <p:xfrm>
          <a:off x="5307764" y="2867530"/>
          <a:ext cx="3000000" cy="3000000"/>
        </p:xfrm>
        <a:graphic>
          <a:graphicData uri="http://schemas.openxmlformats.org/drawingml/2006/table">
            <a:tbl>
              <a:tblPr bandRow="1" firstCol="1" firstRow="1">
                <a:noFill/>
                <a:tableStyleId>{FAE7A8C9-75AB-4D71-920D-80392079B433}</a:tableStyleId>
              </a:tblPr>
              <a:tblGrid>
                <a:gridCol w="795525"/>
                <a:gridCol w="754375"/>
                <a:gridCol w="754375"/>
                <a:gridCol w="754375"/>
              </a:tblGrid>
              <a:tr h="243825">
                <a:tc>
                  <a:txBody>
                    <a:bodyPr/>
                    <a:lstStyle/>
                    <a:p>
                      <a:pPr indent="0" lvl="0" marL="0" marR="0" rtl="0" algn="ctr">
                        <a:spcBef>
                          <a:spcPts val="0"/>
                        </a:spcBef>
                        <a:spcAft>
                          <a:spcPts val="0"/>
                        </a:spcAft>
                        <a:buNone/>
                      </a:pPr>
                      <a:r>
                        <a:rPr lang="en" sz="1200" u="none" cap="none" strike="noStrike"/>
                        <a:t>User</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Get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Put</a:t>
                      </a:r>
                      <a:endParaRPr sz="1100"/>
                    </a:p>
                  </a:txBody>
                  <a:tcPr marT="45725" marB="45725" marR="91450" marL="91450" anchor="ctr"/>
                </a:tc>
                <a:tc>
                  <a:txBody>
                    <a:bodyPr/>
                    <a:lstStyle/>
                    <a:p>
                      <a:pPr indent="0" lvl="0" marL="0" marR="0" rtl="0" algn="ctr">
                        <a:spcBef>
                          <a:spcPts val="0"/>
                        </a:spcBef>
                        <a:spcAft>
                          <a:spcPts val="0"/>
                        </a:spcAft>
                        <a:buNone/>
                      </a:pPr>
                      <a:r>
                        <a:rPr lang="en" sz="1200" u="none" cap="none" strike="noStrike"/>
                        <a:t>List</a:t>
                      </a:r>
                      <a:endParaRPr sz="1100"/>
                    </a:p>
                  </a:txBody>
                  <a:tcPr marT="45725" marB="45725" marR="91450" marL="91450" anchor="ctr"/>
                </a:tc>
              </a:tr>
              <a:tr h="243825">
                <a:tc>
                  <a:txBody>
                    <a:bodyPr/>
                    <a:lstStyle/>
                    <a:p>
                      <a:pPr indent="0" lvl="0" marL="0" marR="0" rtl="0" algn="l">
                        <a:spcBef>
                          <a:spcPts val="0"/>
                        </a:spcBef>
                        <a:spcAft>
                          <a:spcPts val="0"/>
                        </a:spcAft>
                        <a:buNone/>
                      </a:pPr>
                      <a:r>
                        <a:rPr lang="en" sz="1200" u="none" cap="none" strike="noStrike"/>
                        <a:t>Bob</a:t>
                      </a:r>
                      <a:endParaRPr sz="1200" u="none" cap="none" strike="noStrike">
                        <a:solidFill>
                          <a:schemeClr val="dk2"/>
                        </a:solidFil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c>
                  <a:txBody>
                    <a:bodyPr/>
                    <a:lstStyle/>
                    <a:p>
                      <a:pPr indent="0" lvl="0" marL="0" marR="0" rtl="0" algn="ctr">
                        <a:spcBef>
                          <a:spcPts val="0"/>
                        </a:spcBef>
                        <a:spcAft>
                          <a:spcPts val="0"/>
                        </a:spcAft>
                        <a:buNone/>
                      </a:pPr>
                      <a:r>
                        <a:rPr lang="en" sz="1200" u="none" cap="none" strike="noStrike">
                          <a:solidFill>
                            <a:schemeClr val="dk2"/>
                          </a:solidFill>
                        </a:rPr>
                        <a:t>N/A</a:t>
                      </a:r>
                      <a:endParaRPr sz="1100"/>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t>ALLOW</a:t>
                      </a:r>
                      <a:endParaRPr sz="1200" u="none" cap="none" strike="noStrike">
                        <a:solidFill>
                          <a:schemeClr val="dk2"/>
                        </a:solidFill>
                      </a:endParaRPr>
                    </a:p>
                  </a:txBody>
                  <a:tcPr marT="45725" marB="45725" marR="91450" marL="91450" anchor="ctr"/>
                </a:tc>
              </a:tr>
            </a:tbl>
          </a:graphicData>
        </a:graphic>
      </p:graphicFrame>
      <p:sp>
        <p:nvSpPr>
          <p:cNvPr id="631" name="Google Shape;631;p70"/>
          <p:cNvSpPr txBox="1"/>
          <p:nvPr/>
        </p:nvSpPr>
        <p:spPr>
          <a:xfrm>
            <a:off x="2274570" y="3923083"/>
            <a:ext cx="4594860"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2"/>
                </a:solidFill>
                <a:latin typeface="Arial"/>
                <a:ea typeface="Arial"/>
                <a:cs typeface="Arial"/>
                <a:sym typeface="Arial"/>
              </a:rPr>
              <a:t>Can Bob GET, PUT, or LIST for bucket X?</a:t>
            </a:r>
            <a:endParaRPr sz="1100"/>
          </a:p>
        </p:txBody>
      </p:sp>
      <p:sp>
        <p:nvSpPr>
          <p:cNvPr id="632" name="Google Shape;632;p70"/>
          <p:cNvSpPr txBox="1"/>
          <p:nvPr/>
        </p:nvSpPr>
        <p:spPr>
          <a:xfrm>
            <a:off x="2274570" y="4349130"/>
            <a:ext cx="4594860"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2"/>
                </a:solidFill>
                <a:latin typeface="Arial"/>
                <a:ea typeface="Arial"/>
                <a:cs typeface="Arial"/>
                <a:sym typeface="Arial"/>
              </a:rPr>
              <a:t>Can Bob GET or LIST for bucket Y?</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38" name="Google Shape;638;p71"/>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Key takeaways: Protect data at rest</a:t>
            </a:r>
            <a:endParaRPr/>
          </a:p>
        </p:txBody>
      </p:sp>
      <p:sp>
        <p:nvSpPr>
          <p:cNvPr id="639" name="Google Shape;639;p71"/>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Encrypting data at rest makes it more difficult for attackers to compromise data.</a:t>
            </a:r>
            <a:endParaRPr/>
          </a:p>
          <a:p>
            <a:pPr indent="-171450" lvl="0" marL="177800" rtl="0" algn="l">
              <a:lnSpc>
                <a:spcPct val="100000"/>
              </a:lnSpc>
              <a:spcBef>
                <a:spcPts val="800"/>
              </a:spcBef>
              <a:spcAft>
                <a:spcPts val="0"/>
              </a:spcAft>
              <a:buClr>
                <a:schemeClr val="dk2"/>
              </a:buClr>
              <a:buSzPts val="2100"/>
              <a:buChar char="•"/>
            </a:pPr>
            <a:r>
              <a:rPr lang="en"/>
              <a:t>Data stored in Amazon S3 is private by default and requires AWS credentials for access.</a:t>
            </a:r>
            <a:endParaRPr/>
          </a:p>
          <a:p>
            <a:pPr indent="-171450" lvl="0" marL="177800" rtl="0" algn="l">
              <a:lnSpc>
                <a:spcPct val="100000"/>
              </a:lnSpc>
              <a:spcBef>
                <a:spcPts val="800"/>
              </a:spcBef>
              <a:spcAft>
                <a:spcPts val="0"/>
              </a:spcAft>
              <a:buClr>
                <a:schemeClr val="dk2"/>
              </a:buClr>
              <a:buSzPts val="2100"/>
              <a:buChar char="•"/>
            </a:pPr>
            <a:r>
              <a:rPr lang="en"/>
              <a:t>Amazon S3 supports two types of access control mechanisms:</a:t>
            </a:r>
            <a:endParaRPr/>
          </a:p>
          <a:p>
            <a:pPr indent="-165100" lvl="1" marL="342900" rtl="0" algn="l">
              <a:lnSpc>
                <a:spcPct val="100000"/>
              </a:lnSpc>
              <a:spcBef>
                <a:spcPts val="800"/>
              </a:spcBef>
              <a:spcAft>
                <a:spcPts val="0"/>
              </a:spcAft>
              <a:buClr>
                <a:schemeClr val="dk2"/>
              </a:buClr>
              <a:buSzPts val="1800"/>
              <a:buChar char="•"/>
            </a:pPr>
            <a:r>
              <a:rPr lang="en"/>
              <a:t>Identity based (or user based)</a:t>
            </a:r>
            <a:endParaRPr/>
          </a:p>
          <a:p>
            <a:pPr indent="-165100" lvl="1" marL="342900" rtl="0" algn="l">
              <a:lnSpc>
                <a:spcPct val="100000"/>
              </a:lnSpc>
              <a:spcBef>
                <a:spcPts val="800"/>
              </a:spcBef>
              <a:spcAft>
                <a:spcPts val="0"/>
              </a:spcAft>
              <a:buClr>
                <a:schemeClr val="dk2"/>
              </a:buClr>
              <a:buSzPts val="1800"/>
              <a:buChar char="•"/>
            </a:pPr>
            <a:r>
              <a:rPr lang="en"/>
              <a:t>Resource based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2"/>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Amazon S3 protection features</a:t>
            </a:r>
            <a:endParaRPr/>
          </a:p>
        </p:txBody>
      </p:sp>
      <p:sp>
        <p:nvSpPr>
          <p:cNvPr id="645" name="Google Shape;645;p72"/>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7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S3 Block Public Access</a:t>
            </a:r>
            <a:endParaRPr/>
          </a:p>
        </p:txBody>
      </p:sp>
      <p:sp>
        <p:nvSpPr>
          <p:cNvPr id="652" name="Google Shape;652;p73"/>
          <p:cNvSpPr txBox="1"/>
          <p:nvPr>
            <p:ph idx="1" type="body"/>
          </p:nvPr>
        </p:nvSpPr>
        <p:spPr>
          <a:xfrm>
            <a:off x="274320" y="857250"/>
            <a:ext cx="6946784"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Helps you manage public access to Amazon S3 resources</a:t>
            </a:r>
            <a:endParaRPr/>
          </a:p>
          <a:p>
            <a:pPr indent="-171450" lvl="0" marL="177800" rtl="0" algn="l">
              <a:lnSpc>
                <a:spcPct val="100000"/>
              </a:lnSpc>
              <a:spcBef>
                <a:spcPts val="800"/>
              </a:spcBef>
              <a:spcAft>
                <a:spcPts val="0"/>
              </a:spcAft>
              <a:buClr>
                <a:schemeClr val="dk2"/>
              </a:buClr>
              <a:buSzPts val="2100"/>
              <a:buChar char="•"/>
            </a:pPr>
            <a:r>
              <a:rPr lang="en"/>
              <a:t>Has four settings:</a:t>
            </a:r>
            <a:endParaRPr/>
          </a:p>
          <a:p>
            <a:pPr indent="-177800" lvl="1" marL="342900" rtl="0" algn="l">
              <a:lnSpc>
                <a:spcPct val="100000"/>
              </a:lnSpc>
              <a:spcBef>
                <a:spcPts val="800"/>
              </a:spcBef>
              <a:spcAft>
                <a:spcPts val="0"/>
              </a:spcAft>
              <a:buClr>
                <a:schemeClr val="dk2"/>
              </a:buClr>
              <a:buSzPts val="1800"/>
              <a:buChar char="•"/>
            </a:pPr>
            <a:r>
              <a:rPr b="1" lang="en"/>
              <a:t>BlockPublicAcls: </a:t>
            </a:r>
            <a:r>
              <a:rPr lang="en"/>
              <a:t>Block public access granted by new ACLs.</a:t>
            </a:r>
            <a:endParaRPr/>
          </a:p>
          <a:p>
            <a:pPr indent="-177800" lvl="1" marL="342900" rtl="0" algn="l">
              <a:lnSpc>
                <a:spcPct val="100000"/>
              </a:lnSpc>
              <a:spcBef>
                <a:spcPts val="800"/>
              </a:spcBef>
              <a:spcAft>
                <a:spcPts val="0"/>
              </a:spcAft>
              <a:buClr>
                <a:schemeClr val="dk2"/>
              </a:buClr>
              <a:buSzPts val="1800"/>
              <a:buChar char="•"/>
            </a:pPr>
            <a:r>
              <a:rPr b="1" lang="en"/>
              <a:t>IgnorePublicAcls:</a:t>
            </a:r>
            <a:r>
              <a:rPr lang="en"/>
              <a:t> Block public access granted by any ACLs.</a:t>
            </a:r>
            <a:endParaRPr/>
          </a:p>
          <a:p>
            <a:pPr indent="-177800" lvl="1" marL="342900" rtl="0" algn="l">
              <a:lnSpc>
                <a:spcPct val="100000"/>
              </a:lnSpc>
              <a:spcBef>
                <a:spcPts val="800"/>
              </a:spcBef>
              <a:spcAft>
                <a:spcPts val="0"/>
              </a:spcAft>
              <a:buClr>
                <a:schemeClr val="dk2"/>
              </a:buClr>
              <a:buSzPts val="1800"/>
              <a:buChar char="•"/>
            </a:pPr>
            <a:r>
              <a:rPr b="1" lang="en"/>
              <a:t>BlockPublicPolicy: </a:t>
            </a:r>
            <a:r>
              <a:rPr lang="en"/>
              <a:t>Block public access granted by new public bucket policies.</a:t>
            </a:r>
            <a:endParaRPr/>
          </a:p>
          <a:p>
            <a:pPr indent="-177800" lvl="1" marL="342900" rtl="0" algn="l">
              <a:lnSpc>
                <a:spcPct val="100000"/>
              </a:lnSpc>
              <a:spcBef>
                <a:spcPts val="800"/>
              </a:spcBef>
              <a:spcAft>
                <a:spcPts val="0"/>
              </a:spcAft>
              <a:buClr>
                <a:schemeClr val="dk2"/>
              </a:buClr>
              <a:buSzPts val="1800"/>
              <a:buChar char="•"/>
            </a:pPr>
            <a:r>
              <a:rPr b="1" lang="en"/>
              <a:t>RestrictPublicBuckets:</a:t>
            </a:r>
            <a:r>
              <a:rPr lang="en"/>
              <a:t> Block public and cross-account access by any public bucket policies.</a:t>
            </a:r>
            <a:endParaRPr/>
          </a:p>
        </p:txBody>
      </p:sp>
      <p:grpSp>
        <p:nvGrpSpPr>
          <p:cNvPr id="653" name="Google Shape;653;p73"/>
          <p:cNvGrpSpPr/>
          <p:nvPr/>
        </p:nvGrpSpPr>
        <p:grpSpPr>
          <a:xfrm>
            <a:off x="7221104" y="1589461"/>
            <a:ext cx="1474411" cy="1713340"/>
            <a:chOff x="9628138" y="2857216"/>
            <a:chExt cx="1965881" cy="2284453"/>
          </a:xfrm>
        </p:grpSpPr>
        <p:pic>
          <p:nvPicPr>
            <p:cNvPr id="654" name="Google Shape;654;p73"/>
            <p:cNvPicPr preferRelativeResize="0"/>
            <p:nvPr/>
          </p:nvPicPr>
          <p:blipFill rotWithShape="1">
            <a:blip r:embed="rId3">
              <a:alphaModFix/>
            </a:blip>
            <a:srcRect b="0" l="0" r="0" t="0"/>
            <a:stretch/>
          </p:blipFill>
          <p:spPr>
            <a:xfrm>
              <a:off x="10010798" y="2976452"/>
              <a:ext cx="1200560" cy="1200560"/>
            </a:xfrm>
            <a:prstGeom prst="rect">
              <a:avLst/>
            </a:prstGeom>
            <a:noFill/>
            <a:ln>
              <a:noFill/>
            </a:ln>
          </p:spPr>
        </p:pic>
        <p:sp>
          <p:nvSpPr>
            <p:cNvPr id="655" name="Google Shape;655;p73"/>
            <p:cNvSpPr txBox="1"/>
            <p:nvPr/>
          </p:nvSpPr>
          <p:spPr>
            <a:xfrm>
              <a:off x="9628138" y="4310672"/>
              <a:ext cx="1965881"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dk2"/>
                  </a:solidFill>
                  <a:latin typeface="Arial"/>
                  <a:ea typeface="Arial"/>
                  <a:cs typeface="Arial"/>
                  <a:sym typeface="Arial"/>
                </a:rPr>
                <a:t>Bucket with block public access settings</a:t>
              </a:r>
              <a:endParaRPr sz="1100"/>
            </a:p>
          </p:txBody>
        </p:sp>
        <p:sp>
          <p:nvSpPr>
            <p:cNvPr id="656" name="Google Shape;656;p73"/>
            <p:cNvSpPr/>
            <p:nvPr/>
          </p:nvSpPr>
          <p:spPr>
            <a:xfrm>
              <a:off x="9868962" y="3029617"/>
              <a:ext cx="384923" cy="33327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Arial"/>
                <a:ea typeface="Arial"/>
                <a:cs typeface="Arial"/>
                <a:sym typeface="Arial"/>
              </a:endParaRPr>
            </a:p>
          </p:txBody>
        </p:sp>
        <p:pic>
          <p:nvPicPr>
            <p:cNvPr descr="Lock" id="657" name="Google Shape;657;p73"/>
            <p:cNvPicPr preferRelativeResize="0"/>
            <p:nvPr/>
          </p:nvPicPr>
          <p:blipFill rotWithShape="1">
            <a:blip r:embed="rId4">
              <a:alphaModFix/>
            </a:blip>
            <a:srcRect b="0" l="0" r="0" t="0"/>
            <a:stretch/>
          </p:blipFill>
          <p:spPr>
            <a:xfrm>
              <a:off x="9803550" y="2857216"/>
              <a:ext cx="664608" cy="664608"/>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63" name="Google Shape;663;p7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S3 Versioning</a:t>
            </a:r>
            <a:endParaRPr/>
          </a:p>
        </p:txBody>
      </p:sp>
      <p:sp>
        <p:nvSpPr>
          <p:cNvPr id="664" name="Google Shape;664;p74"/>
          <p:cNvSpPr txBox="1"/>
          <p:nvPr>
            <p:ph idx="1" type="body"/>
          </p:nvPr>
        </p:nvSpPr>
        <p:spPr>
          <a:xfrm>
            <a:off x="274320" y="857250"/>
            <a:ext cx="6250812" cy="3968812"/>
          </a:xfrm>
          <a:prstGeom prst="rect">
            <a:avLst/>
          </a:prstGeom>
          <a:noFill/>
          <a:ln>
            <a:noFill/>
          </a:ln>
        </p:spPr>
        <p:txBody>
          <a:bodyPr anchorCtr="0" anchor="t" bIns="34275" lIns="68575" spcFirstLastPara="1" rIns="68575" wrap="square" tIns="34275">
            <a:normAutofit/>
          </a:bodyPr>
          <a:lstStyle/>
          <a:p>
            <a:pPr indent="-177800" lvl="0" marL="177800" rtl="0" algn="l">
              <a:lnSpc>
                <a:spcPct val="100000"/>
              </a:lnSpc>
              <a:spcBef>
                <a:spcPts val="0"/>
              </a:spcBef>
              <a:spcAft>
                <a:spcPts val="0"/>
              </a:spcAft>
              <a:buClr>
                <a:schemeClr val="dk2"/>
              </a:buClr>
              <a:buSzPts val="1800"/>
              <a:buChar char="•"/>
            </a:pPr>
            <a:r>
              <a:rPr lang="en" sz="1800"/>
              <a:t>Creates a new version with every upload</a:t>
            </a:r>
            <a:endParaRPr/>
          </a:p>
          <a:p>
            <a:pPr indent="-177800" lvl="0" marL="177800" rtl="0" algn="l">
              <a:lnSpc>
                <a:spcPct val="100000"/>
              </a:lnSpc>
              <a:spcBef>
                <a:spcPts val="800"/>
              </a:spcBef>
              <a:spcAft>
                <a:spcPts val="0"/>
              </a:spcAft>
              <a:buClr>
                <a:schemeClr val="dk2"/>
              </a:buClr>
              <a:buSzPts val="1800"/>
              <a:buChar char="•"/>
            </a:pPr>
            <a:r>
              <a:rPr lang="en" sz="1800"/>
              <a:t>Protects from unintended deletion</a:t>
            </a:r>
            <a:endParaRPr/>
          </a:p>
          <a:p>
            <a:pPr indent="-177800" lvl="0" marL="177800" rtl="0" algn="l">
              <a:lnSpc>
                <a:spcPct val="100000"/>
              </a:lnSpc>
              <a:spcBef>
                <a:spcPts val="800"/>
              </a:spcBef>
              <a:spcAft>
                <a:spcPts val="0"/>
              </a:spcAft>
              <a:buClr>
                <a:schemeClr val="dk2"/>
              </a:buClr>
              <a:buSzPts val="1800"/>
              <a:buChar char="•"/>
            </a:pPr>
            <a:r>
              <a:rPr lang="en" sz="1800"/>
              <a:t>Provides retrieval of deleted objects</a:t>
            </a:r>
            <a:endParaRPr/>
          </a:p>
          <a:p>
            <a:pPr indent="-177800" lvl="0" marL="177800" rtl="0" algn="l">
              <a:lnSpc>
                <a:spcPct val="100000"/>
              </a:lnSpc>
              <a:spcBef>
                <a:spcPts val="800"/>
              </a:spcBef>
              <a:spcAft>
                <a:spcPts val="0"/>
              </a:spcAft>
              <a:buClr>
                <a:schemeClr val="dk2"/>
              </a:buClr>
              <a:buSzPts val="1800"/>
              <a:buChar char="•"/>
            </a:pPr>
            <a:r>
              <a:rPr lang="en" sz="1800"/>
              <a:t>Can be used with lifecycle policies for cost savings</a:t>
            </a:r>
            <a:endParaRPr/>
          </a:p>
          <a:p>
            <a:pPr indent="-177800" lvl="0" marL="177800" rtl="0" algn="l">
              <a:lnSpc>
                <a:spcPct val="100000"/>
              </a:lnSpc>
              <a:spcBef>
                <a:spcPts val="800"/>
              </a:spcBef>
              <a:spcAft>
                <a:spcPts val="0"/>
              </a:spcAft>
              <a:buClr>
                <a:schemeClr val="dk2"/>
              </a:buClr>
              <a:buSzPts val="1800"/>
              <a:buChar char="•"/>
            </a:pPr>
            <a:r>
              <a:rPr lang="en" sz="1800"/>
              <a:t>Can’t be turned off once enabled (only suspended)</a:t>
            </a:r>
            <a:endParaRPr/>
          </a:p>
          <a:p>
            <a:pPr indent="-177800" lvl="0" marL="177800" rtl="0" algn="l">
              <a:lnSpc>
                <a:spcPct val="100000"/>
              </a:lnSpc>
              <a:spcBef>
                <a:spcPts val="800"/>
              </a:spcBef>
              <a:spcAft>
                <a:spcPts val="0"/>
              </a:spcAft>
              <a:buClr>
                <a:schemeClr val="dk2"/>
              </a:buClr>
              <a:buSzPts val="1800"/>
              <a:buChar char="•"/>
            </a:pPr>
            <a:r>
              <a:rPr lang="en" sz="1800"/>
              <a:t>Offers multi-factor authentication (MFA) delete for extra security</a:t>
            </a:r>
            <a:endParaRPr/>
          </a:p>
        </p:txBody>
      </p:sp>
      <p:pic>
        <p:nvPicPr>
          <p:cNvPr descr="Diagram of an S3 bucket with multiple versions of an object." id="665" name="Google Shape;665;p74"/>
          <p:cNvPicPr preferRelativeResize="0"/>
          <p:nvPr/>
        </p:nvPicPr>
        <p:blipFill rotWithShape="1">
          <a:blip r:embed="rId3">
            <a:alphaModFix/>
          </a:blip>
          <a:srcRect b="0" l="0" r="0" t="0"/>
          <a:stretch/>
        </p:blipFill>
        <p:spPr>
          <a:xfrm>
            <a:off x="2269317" y="2915236"/>
            <a:ext cx="7050635" cy="17237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7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S3 Object Lock</a:t>
            </a:r>
            <a:endParaRPr/>
          </a:p>
        </p:txBody>
      </p:sp>
      <p:sp>
        <p:nvSpPr>
          <p:cNvPr id="672" name="Google Shape;672;p75"/>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Stores objects by using the write-once-read-many (WORM) model</a:t>
            </a:r>
            <a:endParaRPr/>
          </a:p>
          <a:p>
            <a:pPr indent="-171450" lvl="0" marL="177800" rtl="0" algn="l">
              <a:lnSpc>
                <a:spcPct val="100000"/>
              </a:lnSpc>
              <a:spcBef>
                <a:spcPts val="800"/>
              </a:spcBef>
              <a:spcAft>
                <a:spcPts val="0"/>
              </a:spcAft>
              <a:buClr>
                <a:schemeClr val="dk2"/>
              </a:buClr>
              <a:buSzPts val="2100"/>
              <a:buChar char="•"/>
            </a:pPr>
            <a:r>
              <a:rPr lang="en"/>
              <a:t>Works only in versioned buckets</a:t>
            </a:r>
            <a:endParaRPr/>
          </a:p>
          <a:p>
            <a:pPr indent="-171450" lvl="0" marL="177800" rtl="0" algn="l">
              <a:lnSpc>
                <a:spcPct val="100000"/>
              </a:lnSpc>
              <a:spcBef>
                <a:spcPts val="800"/>
              </a:spcBef>
              <a:spcAft>
                <a:spcPts val="0"/>
              </a:spcAft>
              <a:buClr>
                <a:schemeClr val="dk2"/>
              </a:buClr>
              <a:buSzPts val="2100"/>
              <a:buChar char="•"/>
            </a:pPr>
            <a:r>
              <a:rPr lang="en"/>
              <a:t>Provides the ability to manage object retention</a:t>
            </a:r>
            <a:endParaRPr/>
          </a:p>
          <a:p>
            <a:pPr indent="-171450" lvl="0" marL="177800" rtl="0" algn="l">
              <a:lnSpc>
                <a:spcPct val="100000"/>
              </a:lnSpc>
              <a:spcBef>
                <a:spcPts val="800"/>
              </a:spcBef>
              <a:spcAft>
                <a:spcPts val="0"/>
              </a:spcAft>
              <a:buClr>
                <a:schemeClr val="dk2"/>
              </a:buClr>
              <a:buSzPts val="2100"/>
              <a:buChar char="•"/>
            </a:pPr>
            <a:r>
              <a:rPr lang="en"/>
              <a:t>Provides two retention modes: </a:t>
            </a:r>
            <a:endParaRPr/>
          </a:p>
          <a:p>
            <a:pPr indent="-177800" lvl="1" marL="342900" rtl="0" algn="l">
              <a:lnSpc>
                <a:spcPct val="100000"/>
              </a:lnSpc>
              <a:spcBef>
                <a:spcPts val="800"/>
              </a:spcBef>
              <a:spcAft>
                <a:spcPts val="0"/>
              </a:spcAft>
              <a:buClr>
                <a:schemeClr val="dk2"/>
              </a:buClr>
              <a:buSzPts val="1800"/>
              <a:buChar char="•"/>
            </a:pPr>
            <a:r>
              <a:rPr lang="en"/>
              <a:t>Governance </a:t>
            </a:r>
            <a:endParaRPr/>
          </a:p>
          <a:p>
            <a:pPr indent="-177800" lvl="1" marL="342900" rtl="0" algn="l">
              <a:lnSpc>
                <a:spcPct val="100000"/>
              </a:lnSpc>
              <a:spcBef>
                <a:spcPts val="800"/>
              </a:spcBef>
              <a:spcAft>
                <a:spcPts val="0"/>
              </a:spcAft>
              <a:buClr>
                <a:schemeClr val="dk2"/>
              </a:buClr>
              <a:buSzPts val="1800"/>
              <a:buChar char="•"/>
            </a:pPr>
            <a:r>
              <a:rPr lang="en"/>
              <a:t>Compliance</a:t>
            </a:r>
            <a:endParaRPr/>
          </a:p>
        </p:txBody>
      </p:sp>
      <p:pic>
        <p:nvPicPr>
          <p:cNvPr descr="Diagram of an S3 bucket with S3 Object Lock enabled and multiple versions of an object." id="673" name="Google Shape;673;p75"/>
          <p:cNvPicPr preferRelativeResize="0"/>
          <p:nvPr/>
        </p:nvPicPr>
        <p:blipFill rotWithShape="1">
          <a:blip r:embed="rId3">
            <a:alphaModFix/>
          </a:blip>
          <a:srcRect b="0" l="0" r="0" t="0"/>
          <a:stretch/>
        </p:blipFill>
        <p:spPr>
          <a:xfrm>
            <a:off x="2272810" y="2467673"/>
            <a:ext cx="7050635" cy="22724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76"/>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700"/>
              <a:buFont typeface="Arial"/>
              <a:buNone/>
            </a:pPr>
            <a:r>
              <a:rPr lang="en"/>
              <a:t>Key takeaways: Amazon S3 protection features</a:t>
            </a:r>
            <a:endParaRPr/>
          </a:p>
        </p:txBody>
      </p:sp>
      <p:sp>
        <p:nvSpPr>
          <p:cNvPr id="680" name="Google Shape;680;p76"/>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Block Public Access ensures that objects never have public access, now and in the future. </a:t>
            </a:r>
            <a:endParaRPr/>
          </a:p>
          <a:p>
            <a:pPr indent="-171450" lvl="0" marL="177800" rtl="0" algn="l">
              <a:lnSpc>
                <a:spcPct val="100000"/>
              </a:lnSpc>
              <a:spcBef>
                <a:spcPts val="800"/>
              </a:spcBef>
              <a:spcAft>
                <a:spcPts val="0"/>
              </a:spcAft>
              <a:buClr>
                <a:schemeClr val="dk2"/>
              </a:buClr>
              <a:buSzPts val="2100"/>
              <a:buChar char="•"/>
            </a:pPr>
            <a:r>
              <a:rPr lang="en"/>
              <a:t>Versioning preserves, retrieves, and restores every version of every object stored in an S3 bucket.</a:t>
            </a:r>
            <a:endParaRPr/>
          </a:p>
          <a:p>
            <a:pPr indent="-171450" lvl="0" marL="177800" rtl="0" algn="l">
              <a:lnSpc>
                <a:spcPct val="100000"/>
              </a:lnSpc>
              <a:spcBef>
                <a:spcPts val="800"/>
              </a:spcBef>
              <a:spcAft>
                <a:spcPts val="0"/>
              </a:spcAft>
              <a:buClr>
                <a:schemeClr val="dk2"/>
              </a:buClr>
              <a:buSzPts val="2100"/>
              <a:buChar char="•"/>
            </a:pPr>
            <a:r>
              <a:rPr lang="en"/>
              <a:t>Object Lock prevents an object version from being deleted or overwritten for a fixed amount of time or indefinitely.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7"/>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Protection through encryption</a:t>
            </a:r>
            <a:endParaRPr/>
          </a:p>
        </p:txBody>
      </p:sp>
      <p:sp>
        <p:nvSpPr>
          <p:cNvPr id="686" name="Google Shape;686;p77"/>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Introduction</a:t>
            </a:r>
            <a:endParaRPr/>
          </a:p>
        </p:txBody>
      </p:sp>
      <p:sp>
        <p:nvSpPr>
          <p:cNvPr id="546" name="Google Shape;546;p60"/>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Encryption: What, how, and why</a:t>
            </a:r>
            <a:endParaRPr/>
          </a:p>
        </p:txBody>
      </p:sp>
      <p:pic>
        <p:nvPicPr>
          <p:cNvPr descr="Diagram of the encryption function with the plaintext and a cryptographic key inputs and the ciphertext output." id="693" name="Google Shape;693;p78"/>
          <p:cNvPicPr preferRelativeResize="0"/>
          <p:nvPr/>
        </p:nvPicPr>
        <p:blipFill rotWithShape="1">
          <a:blip r:embed="rId3">
            <a:alphaModFix/>
          </a:blip>
          <a:srcRect b="0" l="0" r="0" t="0"/>
          <a:stretch/>
        </p:blipFill>
        <p:spPr>
          <a:xfrm>
            <a:off x="1441057" y="1265760"/>
            <a:ext cx="6090432" cy="29583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99" name="Google Shape;699;p79"/>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Comparing client-side and server-side encryption</a:t>
            </a:r>
            <a:endParaRPr/>
          </a:p>
        </p:txBody>
      </p:sp>
      <p:sp>
        <p:nvSpPr>
          <p:cNvPr id="700" name="Google Shape;700;p79"/>
          <p:cNvSpPr txBox="1"/>
          <p:nvPr>
            <p:ph idx="1" type="subTitle"/>
          </p:nvPr>
        </p:nvSpPr>
        <p:spPr>
          <a:xfrm>
            <a:off x="274320"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50800" rtl="0" algn="l">
              <a:lnSpc>
                <a:spcPct val="100000"/>
              </a:lnSpc>
              <a:spcBef>
                <a:spcPts val="0"/>
              </a:spcBef>
              <a:spcAft>
                <a:spcPts val="0"/>
              </a:spcAft>
              <a:buClr>
                <a:schemeClr val="lt1"/>
              </a:buClr>
              <a:buSzPts val="1800"/>
              <a:buNone/>
            </a:pPr>
            <a:r>
              <a:rPr lang="en"/>
              <a:t>Client-side encryption (CSE)</a:t>
            </a:r>
            <a:endParaRPr/>
          </a:p>
        </p:txBody>
      </p:sp>
      <p:sp>
        <p:nvSpPr>
          <p:cNvPr id="701" name="Google Shape;701;p79"/>
          <p:cNvSpPr txBox="1"/>
          <p:nvPr>
            <p:ph idx="2" type="body"/>
          </p:nvPr>
        </p:nvSpPr>
        <p:spPr>
          <a:xfrm>
            <a:off x="274320" y="1193292"/>
            <a:ext cx="4251960" cy="3632766"/>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Your application encrypts data before sending it to AWS.</a:t>
            </a:r>
            <a:endParaRPr/>
          </a:p>
          <a:p>
            <a:pPr indent="-171450" lvl="0" marL="177800" rtl="0" algn="l">
              <a:lnSpc>
                <a:spcPct val="100000"/>
              </a:lnSpc>
              <a:spcBef>
                <a:spcPts val="800"/>
              </a:spcBef>
              <a:spcAft>
                <a:spcPts val="0"/>
              </a:spcAft>
              <a:buClr>
                <a:schemeClr val="dk2"/>
              </a:buClr>
              <a:buSzPts val="2100"/>
              <a:buChar char="•"/>
            </a:pPr>
            <a:r>
              <a:rPr lang="en"/>
              <a:t>Data is stored in its encrypted state.</a:t>
            </a:r>
            <a:endParaRPr/>
          </a:p>
          <a:p>
            <a:pPr indent="-171450" lvl="0" marL="177800" rtl="0" algn="l">
              <a:lnSpc>
                <a:spcPct val="100000"/>
              </a:lnSpc>
              <a:spcBef>
                <a:spcPts val="800"/>
              </a:spcBef>
              <a:spcAft>
                <a:spcPts val="0"/>
              </a:spcAft>
              <a:buClr>
                <a:schemeClr val="dk2"/>
              </a:buClr>
              <a:buSzPts val="2100"/>
              <a:buChar char="•"/>
            </a:pPr>
            <a:r>
              <a:rPr lang="en"/>
              <a:t>The keys and algorithms are known only to you.</a:t>
            </a:r>
            <a:endParaRPr/>
          </a:p>
        </p:txBody>
      </p:sp>
      <p:sp>
        <p:nvSpPr>
          <p:cNvPr id="702" name="Google Shape;702;p79"/>
          <p:cNvSpPr txBox="1"/>
          <p:nvPr>
            <p:ph idx="3" type="subTitle"/>
          </p:nvPr>
        </p:nvSpPr>
        <p:spPr>
          <a:xfrm>
            <a:off x="4647991" y="788670"/>
            <a:ext cx="425196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50800" rtl="0" algn="l">
              <a:lnSpc>
                <a:spcPct val="100000"/>
              </a:lnSpc>
              <a:spcBef>
                <a:spcPts val="0"/>
              </a:spcBef>
              <a:spcAft>
                <a:spcPts val="0"/>
              </a:spcAft>
              <a:buClr>
                <a:schemeClr val="lt1"/>
              </a:buClr>
              <a:buSzPts val="1800"/>
              <a:buNone/>
            </a:pPr>
            <a:r>
              <a:rPr lang="en"/>
              <a:t>Server-side encryption (SSE)</a:t>
            </a:r>
            <a:endParaRPr/>
          </a:p>
        </p:txBody>
      </p:sp>
      <p:sp>
        <p:nvSpPr>
          <p:cNvPr id="703" name="Google Shape;703;p79"/>
          <p:cNvSpPr txBox="1"/>
          <p:nvPr>
            <p:ph idx="4" type="body"/>
          </p:nvPr>
        </p:nvSpPr>
        <p:spPr>
          <a:xfrm>
            <a:off x="4647991" y="1193292"/>
            <a:ext cx="4251960" cy="3632766"/>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AWS encrypts data on your behalf after receiving it.</a:t>
            </a:r>
            <a:endParaRPr/>
          </a:p>
          <a:p>
            <a:pPr indent="-171450" lvl="0" marL="177800" rtl="0" algn="l">
              <a:lnSpc>
                <a:spcPct val="100000"/>
              </a:lnSpc>
              <a:spcBef>
                <a:spcPts val="800"/>
              </a:spcBef>
              <a:spcAft>
                <a:spcPts val="0"/>
              </a:spcAft>
              <a:buClr>
                <a:schemeClr val="dk2"/>
              </a:buClr>
              <a:buSzPts val="2100"/>
              <a:buChar char="•"/>
            </a:pPr>
            <a:r>
              <a:rPr lang="en"/>
              <a:t>The process is transparent to the user.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80"/>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Client-side encryption</a:t>
            </a:r>
            <a:endParaRPr/>
          </a:p>
        </p:txBody>
      </p:sp>
      <p:pic>
        <p:nvPicPr>
          <p:cNvPr descr="Diagram of the client-side encryption process." id="710" name="Google Shape;710;p80"/>
          <p:cNvPicPr preferRelativeResize="0"/>
          <p:nvPr/>
        </p:nvPicPr>
        <p:blipFill rotWithShape="1">
          <a:blip r:embed="rId3">
            <a:alphaModFix/>
          </a:blip>
          <a:srcRect b="0" l="0" r="0" t="0"/>
          <a:stretch/>
        </p:blipFill>
        <p:spPr>
          <a:xfrm>
            <a:off x="1579435" y="1357962"/>
            <a:ext cx="5998984" cy="29263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16" name="Google Shape;716;p8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server-side encryption</a:t>
            </a:r>
            <a:endParaRPr/>
          </a:p>
        </p:txBody>
      </p:sp>
      <p:pic>
        <p:nvPicPr>
          <p:cNvPr descr="Diagram of the AWS server-side encryption process." id="717" name="Google Shape;717;p81"/>
          <p:cNvPicPr preferRelativeResize="0"/>
          <p:nvPr/>
        </p:nvPicPr>
        <p:blipFill rotWithShape="1">
          <a:blip r:embed="rId3">
            <a:alphaModFix/>
          </a:blip>
          <a:srcRect b="0" l="0" r="0" t="0"/>
          <a:stretch/>
        </p:blipFill>
        <p:spPr>
          <a:xfrm>
            <a:off x="381604" y="1030897"/>
            <a:ext cx="8422354" cy="3552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23" name="Google Shape;723;p8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Types of Amazon S3 server-side encryption</a:t>
            </a:r>
            <a:endParaRPr/>
          </a:p>
        </p:txBody>
      </p:sp>
      <p:sp>
        <p:nvSpPr>
          <p:cNvPr id="724" name="Google Shape;724;p82"/>
          <p:cNvSpPr txBox="1"/>
          <p:nvPr>
            <p:ph idx="1" type="subTitle"/>
          </p:nvPr>
        </p:nvSpPr>
        <p:spPr>
          <a:xfrm>
            <a:off x="274320"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50800" rtl="0" algn="l">
              <a:lnSpc>
                <a:spcPct val="100000"/>
              </a:lnSpc>
              <a:spcBef>
                <a:spcPts val="0"/>
              </a:spcBef>
              <a:spcAft>
                <a:spcPts val="0"/>
              </a:spcAft>
              <a:buClr>
                <a:schemeClr val="lt1"/>
              </a:buClr>
              <a:buSzPts val="1800"/>
              <a:buNone/>
            </a:pPr>
            <a:r>
              <a:rPr lang="en"/>
              <a:t>SSE-C</a:t>
            </a:r>
            <a:endParaRPr/>
          </a:p>
        </p:txBody>
      </p:sp>
      <p:sp>
        <p:nvSpPr>
          <p:cNvPr id="725" name="Google Shape;725;p82"/>
          <p:cNvSpPr txBox="1"/>
          <p:nvPr>
            <p:ph idx="2" type="body"/>
          </p:nvPr>
        </p:nvSpPr>
        <p:spPr>
          <a:xfrm>
            <a:off x="274320" y="1193292"/>
            <a:ext cx="2811780" cy="3632766"/>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You retain control of the keys.</a:t>
            </a:r>
            <a:endParaRPr/>
          </a:p>
          <a:p>
            <a:pPr indent="-171450" lvl="0" marL="177800" rtl="0" algn="l">
              <a:lnSpc>
                <a:spcPct val="100000"/>
              </a:lnSpc>
              <a:spcBef>
                <a:spcPts val="800"/>
              </a:spcBef>
              <a:spcAft>
                <a:spcPts val="0"/>
              </a:spcAft>
              <a:buClr>
                <a:schemeClr val="dk2"/>
              </a:buClr>
              <a:buSzPts val="2100"/>
              <a:buChar char="•"/>
            </a:pPr>
            <a:r>
              <a:rPr lang="en"/>
              <a:t>Amazon S3 doesn't store the encryption keys that you provide.</a:t>
            </a:r>
            <a:endParaRPr/>
          </a:p>
        </p:txBody>
      </p:sp>
      <p:sp>
        <p:nvSpPr>
          <p:cNvPr id="726" name="Google Shape;726;p82"/>
          <p:cNvSpPr txBox="1"/>
          <p:nvPr>
            <p:ph idx="3" type="subTitle"/>
          </p:nvPr>
        </p:nvSpPr>
        <p:spPr>
          <a:xfrm>
            <a:off x="3190091"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50800" rtl="0" algn="l">
              <a:lnSpc>
                <a:spcPct val="100000"/>
              </a:lnSpc>
              <a:spcBef>
                <a:spcPts val="0"/>
              </a:spcBef>
              <a:spcAft>
                <a:spcPts val="0"/>
              </a:spcAft>
              <a:buClr>
                <a:schemeClr val="lt1"/>
              </a:buClr>
              <a:buSzPts val="1800"/>
              <a:buNone/>
            </a:pPr>
            <a:r>
              <a:rPr lang="en"/>
              <a:t>SSE-S3</a:t>
            </a:r>
            <a:endParaRPr/>
          </a:p>
        </p:txBody>
      </p:sp>
      <p:sp>
        <p:nvSpPr>
          <p:cNvPr id="727" name="Google Shape;727;p82"/>
          <p:cNvSpPr txBox="1"/>
          <p:nvPr>
            <p:ph idx="4" type="body"/>
          </p:nvPr>
        </p:nvSpPr>
        <p:spPr>
          <a:xfrm>
            <a:off x="3190091" y="1193292"/>
            <a:ext cx="2811780" cy="3632766"/>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AWS manages the keys.</a:t>
            </a:r>
            <a:endParaRPr/>
          </a:p>
          <a:p>
            <a:pPr indent="-171450" lvl="0" marL="177800" rtl="0" algn="l">
              <a:lnSpc>
                <a:spcPct val="100000"/>
              </a:lnSpc>
              <a:spcBef>
                <a:spcPts val="800"/>
              </a:spcBef>
              <a:spcAft>
                <a:spcPts val="0"/>
              </a:spcAft>
              <a:buClr>
                <a:schemeClr val="dk2"/>
              </a:buClr>
              <a:buSzPts val="2100"/>
              <a:buChar char="•"/>
            </a:pPr>
            <a:r>
              <a:rPr lang="en"/>
              <a:t>The encrypted data and keys are stored in separate hosts.</a:t>
            </a:r>
            <a:endParaRPr/>
          </a:p>
        </p:txBody>
      </p:sp>
      <p:sp>
        <p:nvSpPr>
          <p:cNvPr id="728" name="Google Shape;728;p82"/>
          <p:cNvSpPr txBox="1"/>
          <p:nvPr>
            <p:ph idx="5" type="subTitle"/>
          </p:nvPr>
        </p:nvSpPr>
        <p:spPr>
          <a:xfrm>
            <a:off x="6105862" y="788670"/>
            <a:ext cx="2811780" cy="330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50800" rtl="0" algn="l">
              <a:lnSpc>
                <a:spcPct val="100000"/>
              </a:lnSpc>
              <a:spcBef>
                <a:spcPts val="0"/>
              </a:spcBef>
              <a:spcAft>
                <a:spcPts val="0"/>
              </a:spcAft>
              <a:buClr>
                <a:schemeClr val="lt1"/>
              </a:buClr>
              <a:buSzPts val="1800"/>
              <a:buNone/>
            </a:pPr>
            <a:r>
              <a:rPr lang="en"/>
              <a:t>SSE-KMS</a:t>
            </a:r>
            <a:endParaRPr/>
          </a:p>
        </p:txBody>
      </p:sp>
      <p:sp>
        <p:nvSpPr>
          <p:cNvPr id="729" name="Google Shape;729;p82"/>
          <p:cNvSpPr txBox="1"/>
          <p:nvPr>
            <p:ph idx="6" type="body"/>
          </p:nvPr>
        </p:nvSpPr>
        <p:spPr>
          <a:xfrm>
            <a:off x="6105862" y="1193292"/>
            <a:ext cx="2811780" cy="3632766"/>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AWS manages the keys.</a:t>
            </a:r>
            <a:endParaRPr/>
          </a:p>
          <a:p>
            <a:pPr indent="-171450" lvl="0" marL="177800" rtl="0" algn="l">
              <a:lnSpc>
                <a:spcPct val="100000"/>
              </a:lnSpc>
              <a:spcBef>
                <a:spcPts val="800"/>
              </a:spcBef>
              <a:spcAft>
                <a:spcPts val="0"/>
              </a:spcAft>
              <a:buClr>
                <a:schemeClr val="dk2"/>
              </a:buClr>
              <a:buSzPts val="2100"/>
              <a:buChar char="•"/>
            </a:pPr>
            <a:r>
              <a:rPr lang="en"/>
              <a:t>An envelope key is used for added protection.</a:t>
            </a:r>
            <a:endParaRPr/>
          </a:p>
        </p:txBody>
      </p:sp>
      <p:pic>
        <p:nvPicPr>
          <p:cNvPr id="730" name="Google Shape;730;p82"/>
          <p:cNvPicPr preferRelativeResize="0"/>
          <p:nvPr/>
        </p:nvPicPr>
        <p:blipFill rotWithShape="1">
          <a:blip r:embed="rId3">
            <a:alphaModFix/>
          </a:blip>
          <a:srcRect b="0" l="0" r="0" t="0"/>
          <a:stretch/>
        </p:blipFill>
        <p:spPr>
          <a:xfrm>
            <a:off x="3509346" y="3107833"/>
            <a:ext cx="2125308" cy="1593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8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Encryption overview</a:t>
            </a:r>
            <a:endParaRPr/>
          </a:p>
        </p:txBody>
      </p:sp>
      <p:pic>
        <p:nvPicPr>
          <p:cNvPr descr="Diagram of the encryption overview using AMS KMS to encrypt data at rest, or SSE-KMS.&#10;" id="737" name="Google Shape;737;p83"/>
          <p:cNvPicPr preferRelativeResize="0"/>
          <p:nvPr/>
        </p:nvPicPr>
        <p:blipFill rotWithShape="1">
          <a:blip r:embed="rId3">
            <a:alphaModFix/>
          </a:blip>
          <a:srcRect b="0" l="0" r="0" t="0"/>
          <a:stretch/>
        </p:blipFill>
        <p:spPr>
          <a:xfrm>
            <a:off x="516284" y="1494422"/>
            <a:ext cx="8111431" cy="29720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8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Decryption overview</a:t>
            </a:r>
            <a:endParaRPr/>
          </a:p>
        </p:txBody>
      </p:sp>
      <p:pic>
        <p:nvPicPr>
          <p:cNvPr descr="Diagram of the decryption overview using AMS KMS to encrypt data at rest, or SSE-KMS." id="744" name="Google Shape;744;p84"/>
          <p:cNvPicPr preferRelativeResize="0"/>
          <p:nvPr/>
        </p:nvPicPr>
        <p:blipFill rotWithShape="1">
          <a:blip r:embed="rId3">
            <a:alphaModFix/>
          </a:blip>
          <a:srcRect b="0" l="0" r="0" t="0"/>
          <a:stretch/>
        </p:blipFill>
        <p:spPr>
          <a:xfrm>
            <a:off x="518570" y="1172781"/>
            <a:ext cx="8106859" cy="32966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85"/>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Key Management Service (AWS KMS)</a:t>
            </a:r>
            <a:endParaRPr/>
          </a:p>
        </p:txBody>
      </p:sp>
      <p:sp>
        <p:nvSpPr>
          <p:cNvPr id="751" name="Google Shape;751;p85"/>
          <p:cNvSpPr txBox="1"/>
          <p:nvPr>
            <p:ph idx="1" type="body"/>
          </p:nvPr>
        </p:nvSpPr>
        <p:spPr>
          <a:xfrm>
            <a:off x="274320" y="857250"/>
            <a:ext cx="6328498"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Provides the ability to create and manage cryptographic keys</a:t>
            </a:r>
            <a:endParaRPr/>
          </a:p>
          <a:p>
            <a:pPr indent="-171450" lvl="0" marL="177800" rtl="0" algn="l">
              <a:lnSpc>
                <a:spcPct val="100000"/>
              </a:lnSpc>
              <a:spcBef>
                <a:spcPts val="1300"/>
              </a:spcBef>
              <a:spcAft>
                <a:spcPts val="0"/>
              </a:spcAft>
              <a:buClr>
                <a:schemeClr val="dk2"/>
              </a:buClr>
              <a:buSzPts val="2100"/>
              <a:buChar char="•"/>
            </a:pPr>
            <a:r>
              <a:rPr lang="en"/>
              <a:t>Uses hardware security modules (HSMs) to protect your keys</a:t>
            </a:r>
            <a:endParaRPr/>
          </a:p>
          <a:p>
            <a:pPr indent="-171450" lvl="0" marL="177800" rtl="0" algn="l">
              <a:lnSpc>
                <a:spcPct val="100000"/>
              </a:lnSpc>
              <a:spcBef>
                <a:spcPts val="1300"/>
              </a:spcBef>
              <a:spcAft>
                <a:spcPts val="0"/>
              </a:spcAft>
              <a:buClr>
                <a:schemeClr val="dk2"/>
              </a:buClr>
              <a:buSzPts val="2100"/>
              <a:buChar char="•"/>
            </a:pPr>
            <a:r>
              <a:rPr lang="en"/>
              <a:t>Is integrated with other AWS services</a:t>
            </a:r>
            <a:endParaRPr/>
          </a:p>
          <a:p>
            <a:pPr indent="-171450" lvl="0" marL="177800" rtl="0" algn="l">
              <a:lnSpc>
                <a:spcPct val="100000"/>
              </a:lnSpc>
              <a:spcBef>
                <a:spcPts val="1300"/>
              </a:spcBef>
              <a:spcAft>
                <a:spcPts val="0"/>
              </a:spcAft>
              <a:buClr>
                <a:schemeClr val="dk2"/>
              </a:buClr>
              <a:buSzPts val="2100"/>
              <a:buChar char="•"/>
            </a:pPr>
            <a:r>
              <a:rPr lang="en"/>
              <a:t>Provides the ability to set usage policies to determine which users can use keys</a:t>
            </a:r>
            <a:endParaRPr/>
          </a:p>
        </p:txBody>
      </p:sp>
      <p:grpSp>
        <p:nvGrpSpPr>
          <p:cNvPr id="752" name="Google Shape;752;p85"/>
          <p:cNvGrpSpPr/>
          <p:nvPr/>
        </p:nvGrpSpPr>
        <p:grpSpPr>
          <a:xfrm>
            <a:off x="6873826" y="957717"/>
            <a:ext cx="1728216" cy="1614033"/>
            <a:chOff x="9165101" y="1276956"/>
            <a:chExt cx="2304288" cy="2152044"/>
          </a:xfrm>
        </p:grpSpPr>
        <p:pic>
          <p:nvPicPr>
            <p:cNvPr id="753" name="Google Shape;753;p85"/>
            <p:cNvPicPr preferRelativeResize="0"/>
            <p:nvPr/>
          </p:nvPicPr>
          <p:blipFill rotWithShape="1">
            <a:blip r:embed="rId3">
              <a:alphaModFix/>
            </a:blip>
            <a:srcRect b="0" l="0" r="0" t="0"/>
            <a:stretch/>
          </p:blipFill>
          <p:spPr>
            <a:xfrm>
              <a:off x="9768605" y="1276956"/>
              <a:ext cx="1097280" cy="1097280"/>
            </a:xfrm>
            <a:prstGeom prst="rect">
              <a:avLst/>
            </a:prstGeom>
            <a:noFill/>
            <a:ln>
              <a:noFill/>
            </a:ln>
          </p:spPr>
        </p:pic>
        <p:sp>
          <p:nvSpPr>
            <p:cNvPr id="754" name="Google Shape;754;p85"/>
            <p:cNvSpPr txBox="1"/>
            <p:nvPr/>
          </p:nvSpPr>
          <p:spPr>
            <a:xfrm>
              <a:off x="9165101" y="2515906"/>
              <a:ext cx="2304288" cy="91309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Key Management Service (AWS KMS)</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8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KMS example with Amazon EBS</a:t>
            </a:r>
            <a:endParaRPr/>
          </a:p>
        </p:txBody>
      </p:sp>
      <p:pic>
        <p:nvPicPr>
          <p:cNvPr descr="Diagram of AWS KMS with Amazon EBS example." id="761" name="Google Shape;761;p86"/>
          <p:cNvPicPr preferRelativeResize="0"/>
          <p:nvPr/>
        </p:nvPicPr>
        <p:blipFill rotWithShape="1">
          <a:blip r:embed="rId3">
            <a:alphaModFix/>
          </a:blip>
          <a:srcRect b="0" l="0" r="0" t="0"/>
          <a:stretch/>
        </p:blipFill>
        <p:spPr>
          <a:xfrm>
            <a:off x="645911" y="1274199"/>
            <a:ext cx="7713632" cy="32601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87"/>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700"/>
              <a:buFont typeface="Arial"/>
              <a:buNone/>
            </a:pPr>
            <a:r>
              <a:rPr lang="en"/>
              <a:t>Key takeaways: Protection through encryption</a:t>
            </a:r>
            <a:endParaRPr/>
          </a:p>
        </p:txBody>
      </p:sp>
      <p:sp>
        <p:nvSpPr>
          <p:cNvPr id="768" name="Google Shape;768;p87"/>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AWS supports both client-side and server-side encryption.</a:t>
            </a:r>
            <a:endParaRPr/>
          </a:p>
          <a:p>
            <a:pPr indent="-165100" lvl="1" marL="342900" rtl="0" algn="l">
              <a:lnSpc>
                <a:spcPct val="100000"/>
              </a:lnSpc>
              <a:spcBef>
                <a:spcPts val="800"/>
              </a:spcBef>
              <a:spcAft>
                <a:spcPts val="0"/>
              </a:spcAft>
              <a:buClr>
                <a:schemeClr val="dk2"/>
              </a:buClr>
              <a:buSzPts val="1800"/>
              <a:buChar char="•"/>
            </a:pPr>
            <a:r>
              <a:rPr lang="en"/>
              <a:t>CSE: You encrypt your data before sending it to AWS.</a:t>
            </a:r>
            <a:endParaRPr/>
          </a:p>
          <a:p>
            <a:pPr indent="-165100" lvl="1" marL="342900" rtl="0" algn="l">
              <a:lnSpc>
                <a:spcPct val="100000"/>
              </a:lnSpc>
              <a:spcBef>
                <a:spcPts val="800"/>
              </a:spcBef>
              <a:spcAft>
                <a:spcPts val="0"/>
              </a:spcAft>
              <a:buClr>
                <a:schemeClr val="dk2"/>
              </a:buClr>
              <a:buSzPts val="1800"/>
              <a:buChar char="•"/>
            </a:pPr>
            <a:r>
              <a:rPr lang="en"/>
              <a:t>SSE: AWS encrypts data on your behalf after receiving it.</a:t>
            </a:r>
            <a:endParaRPr/>
          </a:p>
          <a:p>
            <a:pPr indent="-171450" lvl="0" marL="177800" rtl="0" algn="l">
              <a:lnSpc>
                <a:spcPct val="100000"/>
              </a:lnSpc>
              <a:spcBef>
                <a:spcPts val="800"/>
              </a:spcBef>
              <a:spcAft>
                <a:spcPts val="0"/>
              </a:spcAft>
              <a:buClr>
                <a:schemeClr val="dk2"/>
              </a:buClr>
              <a:buSzPts val="2100"/>
              <a:buChar char="•"/>
            </a:pPr>
            <a:r>
              <a:rPr lang="en"/>
              <a:t>AWS provides three types of SSE:</a:t>
            </a:r>
            <a:endParaRPr/>
          </a:p>
          <a:p>
            <a:pPr indent="-165100" lvl="1" marL="342900" rtl="0" algn="l">
              <a:lnSpc>
                <a:spcPct val="100000"/>
              </a:lnSpc>
              <a:spcBef>
                <a:spcPts val="800"/>
              </a:spcBef>
              <a:spcAft>
                <a:spcPts val="0"/>
              </a:spcAft>
              <a:buClr>
                <a:schemeClr val="dk2"/>
              </a:buClr>
              <a:buSzPts val="1800"/>
              <a:buChar char="•"/>
            </a:pPr>
            <a:r>
              <a:rPr lang="en"/>
              <a:t>SSE with customer-provided keys (SSE-C) </a:t>
            </a:r>
            <a:endParaRPr/>
          </a:p>
          <a:p>
            <a:pPr indent="-165100" lvl="1" marL="342900" rtl="0" algn="l">
              <a:lnSpc>
                <a:spcPct val="100000"/>
              </a:lnSpc>
              <a:spcBef>
                <a:spcPts val="800"/>
              </a:spcBef>
              <a:spcAft>
                <a:spcPts val="0"/>
              </a:spcAft>
              <a:buClr>
                <a:schemeClr val="dk2"/>
              </a:buClr>
              <a:buSzPts val="1800"/>
              <a:buChar char="•"/>
            </a:pPr>
            <a:r>
              <a:rPr lang="en"/>
              <a:t>SSE with Amazon S3 managed keys (SSE-S3) </a:t>
            </a:r>
            <a:endParaRPr/>
          </a:p>
          <a:p>
            <a:pPr indent="-165100" lvl="1" marL="342900" rtl="0" algn="l">
              <a:lnSpc>
                <a:spcPct val="100000"/>
              </a:lnSpc>
              <a:spcBef>
                <a:spcPts val="800"/>
              </a:spcBef>
              <a:spcAft>
                <a:spcPts val="0"/>
              </a:spcAft>
              <a:buClr>
                <a:schemeClr val="dk2"/>
              </a:buClr>
              <a:buSzPts val="1800"/>
              <a:buChar char="•"/>
            </a:pPr>
            <a:r>
              <a:rPr lang="en"/>
              <a:t>SSE with AWS KMS keys (SSE-KMS)</a:t>
            </a:r>
            <a:endParaRPr/>
          </a:p>
          <a:p>
            <a:pPr indent="-171450" lvl="0" marL="177800" rtl="0" algn="l">
              <a:lnSpc>
                <a:spcPct val="100000"/>
              </a:lnSpc>
              <a:spcBef>
                <a:spcPts val="800"/>
              </a:spcBef>
              <a:spcAft>
                <a:spcPts val="0"/>
              </a:spcAft>
              <a:buClr>
                <a:schemeClr val="dk2"/>
              </a:buClr>
              <a:buSzPts val="2100"/>
              <a:buChar char="•"/>
            </a:pPr>
            <a:r>
              <a:rPr lang="en"/>
              <a:t>AWS KMS can create and control the keys used to encrypt your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6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Module objectives</a:t>
            </a:r>
            <a:endParaRPr/>
          </a:p>
        </p:txBody>
      </p:sp>
      <p:sp>
        <p:nvSpPr>
          <p:cNvPr id="553" name="Google Shape;553;p61"/>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2100"/>
              <a:buNone/>
            </a:pPr>
            <a:r>
              <a:rPr lang="en"/>
              <a:t>At the end of this module, you should be able to do the following:</a:t>
            </a:r>
            <a:endParaRPr/>
          </a:p>
          <a:p>
            <a:pPr indent="-177800" lvl="1" marL="342900" rtl="0" algn="l">
              <a:lnSpc>
                <a:spcPct val="100000"/>
              </a:lnSpc>
              <a:spcBef>
                <a:spcPts val="800"/>
              </a:spcBef>
              <a:spcAft>
                <a:spcPts val="0"/>
              </a:spcAft>
              <a:buClr>
                <a:schemeClr val="dk2"/>
              </a:buClr>
              <a:buSzPts val="1800"/>
              <a:buChar char="•"/>
            </a:pPr>
            <a:r>
              <a:rPr lang="en"/>
              <a:t>Describe how to protect data at rest and in transit.</a:t>
            </a:r>
            <a:endParaRPr/>
          </a:p>
          <a:p>
            <a:pPr indent="-177800" lvl="1" marL="342900" rtl="0" algn="l">
              <a:lnSpc>
                <a:spcPct val="100000"/>
              </a:lnSpc>
              <a:spcBef>
                <a:spcPts val="800"/>
              </a:spcBef>
              <a:spcAft>
                <a:spcPts val="0"/>
              </a:spcAft>
              <a:buClr>
                <a:schemeClr val="dk2"/>
              </a:buClr>
              <a:buSzPts val="1800"/>
              <a:buChar char="•"/>
            </a:pPr>
            <a:r>
              <a:rPr lang="en"/>
              <a:t>Identify Amazon Simple Storage Service (Amazon S3) protection features.</a:t>
            </a:r>
            <a:endParaRPr/>
          </a:p>
          <a:p>
            <a:pPr indent="-177800" lvl="1" marL="342900" rtl="0" algn="l">
              <a:lnSpc>
                <a:spcPct val="100000"/>
              </a:lnSpc>
              <a:spcBef>
                <a:spcPts val="800"/>
              </a:spcBef>
              <a:spcAft>
                <a:spcPts val="0"/>
              </a:spcAft>
              <a:buClr>
                <a:schemeClr val="dk2"/>
              </a:buClr>
              <a:buSzPts val="1800"/>
              <a:buChar char="•"/>
            </a:pPr>
            <a:r>
              <a:rPr lang="en"/>
              <a:t>Encrypt data in Amazon S3.</a:t>
            </a:r>
            <a:endParaRPr/>
          </a:p>
          <a:p>
            <a:pPr indent="-177800" lvl="1" marL="342900" rtl="0" algn="l">
              <a:lnSpc>
                <a:spcPct val="100000"/>
              </a:lnSpc>
              <a:spcBef>
                <a:spcPts val="800"/>
              </a:spcBef>
              <a:spcAft>
                <a:spcPts val="0"/>
              </a:spcAft>
              <a:buClr>
                <a:schemeClr val="dk2"/>
              </a:buClr>
              <a:buSzPts val="1800"/>
              <a:buChar char="•"/>
            </a:pPr>
            <a:r>
              <a:rPr lang="en"/>
              <a:t>Differentiate between client-side encryption (CSE) and server-side encryption (SSE).</a:t>
            </a:r>
            <a:endParaRPr/>
          </a:p>
          <a:p>
            <a:pPr indent="-177800" lvl="1" marL="342900" rtl="0" algn="l">
              <a:lnSpc>
                <a:spcPct val="100000"/>
              </a:lnSpc>
              <a:spcBef>
                <a:spcPts val="800"/>
              </a:spcBef>
              <a:spcAft>
                <a:spcPts val="0"/>
              </a:spcAft>
              <a:buClr>
                <a:schemeClr val="dk2"/>
              </a:buClr>
              <a:buSzPts val="1800"/>
              <a:buChar char="•"/>
            </a:pPr>
            <a:r>
              <a:rPr lang="en"/>
              <a:t>Identify Amazon Web Services (AWS) services that help protect your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8"/>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Protect data in transit</a:t>
            </a:r>
            <a:endParaRPr/>
          </a:p>
        </p:txBody>
      </p:sp>
      <p:sp>
        <p:nvSpPr>
          <p:cNvPr id="774" name="Google Shape;774;p88"/>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a:p>
            <a:pPr indent="0" lvl="0" marL="0" rtl="0" algn="l">
              <a:lnSpc>
                <a:spcPct val="100000"/>
              </a:lnSpc>
              <a:spcBef>
                <a:spcPts val="800"/>
              </a:spcBef>
              <a:spcAft>
                <a:spcPts val="0"/>
              </a:spcAft>
              <a:buClr>
                <a:schemeClr val="dk2"/>
              </a:buClr>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8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Why protect data in transit?</a:t>
            </a:r>
            <a:endParaRPr/>
          </a:p>
        </p:txBody>
      </p:sp>
      <p:sp>
        <p:nvSpPr>
          <p:cNvPr id="781" name="Google Shape;781;p89"/>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Your communications might go through the public internet.</a:t>
            </a:r>
            <a:endParaRPr/>
          </a:p>
          <a:p>
            <a:pPr indent="-171450" lvl="0" marL="177800" rtl="0" algn="l">
              <a:lnSpc>
                <a:spcPct val="100000"/>
              </a:lnSpc>
              <a:spcBef>
                <a:spcPts val="800"/>
              </a:spcBef>
              <a:spcAft>
                <a:spcPts val="0"/>
              </a:spcAft>
              <a:buClr>
                <a:schemeClr val="dk2"/>
              </a:buClr>
              <a:buSzPts val="2100"/>
              <a:buChar char="•"/>
            </a:pPr>
            <a:r>
              <a:rPr lang="en"/>
              <a:t>What are the risks that data in transit is exposed to?</a:t>
            </a:r>
            <a:endParaRPr/>
          </a:p>
          <a:p>
            <a:pPr indent="-177800" lvl="1" marL="342900" rtl="0" algn="l">
              <a:lnSpc>
                <a:spcPct val="100000"/>
              </a:lnSpc>
              <a:spcBef>
                <a:spcPts val="800"/>
              </a:spcBef>
              <a:spcAft>
                <a:spcPts val="0"/>
              </a:spcAft>
              <a:buClr>
                <a:schemeClr val="dk2"/>
              </a:buClr>
              <a:buSzPts val="1800"/>
              <a:buChar char="•"/>
            </a:pPr>
            <a:r>
              <a:rPr lang="en"/>
              <a:t>Accidental information disclosures</a:t>
            </a:r>
            <a:endParaRPr/>
          </a:p>
          <a:p>
            <a:pPr indent="-177800" lvl="1" marL="342900" rtl="0" algn="l">
              <a:lnSpc>
                <a:spcPct val="100000"/>
              </a:lnSpc>
              <a:spcBef>
                <a:spcPts val="800"/>
              </a:spcBef>
              <a:spcAft>
                <a:spcPts val="0"/>
              </a:spcAft>
              <a:buClr>
                <a:schemeClr val="dk2"/>
              </a:buClr>
              <a:buSzPts val="1800"/>
              <a:buChar char="•"/>
            </a:pPr>
            <a:r>
              <a:rPr lang="en"/>
              <a:t>Data integrity compromises</a:t>
            </a:r>
            <a:endParaRPr/>
          </a:p>
          <a:p>
            <a:pPr indent="-177800" lvl="1" marL="342900" rtl="0" algn="l">
              <a:lnSpc>
                <a:spcPct val="100000"/>
              </a:lnSpc>
              <a:spcBef>
                <a:spcPts val="800"/>
              </a:spcBef>
              <a:spcAft>
                <a:spcPts val="0"/>
              </a:spcAft>
              <a:buClr>
                <a:schemeClr val="dk2"/>
              </a:buClr>
              <a:buSzPts val="1800"/>
              <a:buChar char="•"/>
            </a:pPr>
            <a:r>
              <a:rPr lang="en"/>
              <a:t>Identity compromises</a:t>
            </a:r>
            <a:endParaRPr/>
          </a:p>
          <a:p>
            <a:pPr indent="-184150" lvl="2" marL="520700" rtl="0" algn="l">
              <a:lnSpc>
                <a:spcPct val="100000"/>
              </a:lnSpc>
              <a:spcBef>
                <a:spcPts val="800"/>
              </a:spcBef>
              <a:spcAft>
                <a:spcPts val="0"/>
              </a:spcAft>
              <a:buClr>
                <a:schemeClr val="dk2"/>
              </a:buClr>
              <a:buSzPts val="1500"/>
              <a:buChar char="•"/>
            </a:pPr>
            <a:r>
              <a:rPr lang="en"/>
              <a:t>Man-in-the-middle (MITM) attacks</a:t>
            </a:r>
            <a:endParaRPr/>
          </a:p>
          <a:p>
            <a:pPr indent="-184150" lvl="2" marL="520700" rtl="0" algn="l">
              <a:lnSpc>
                <a:spcPct val="100000"/>
              </a:lnSpc>
              <a:spcBef>
                <a:spcPts val="800"/>
              </a:spcBef>
              <a:spcAft>
                <a:spcPts val="0"/>
              </a:spcAft>
              <a:buClr>
                <a:schemeClr val="dk2"/>
              </a:buClr>
              <a:buSzPts val="1500"/>
              <a:buChar char="•"/>
            </a:pPr>
            <a:r>
              <a:rPr lang="en"/>
              <a:t>Identity spoofing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0"/>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87" name="Google Shape;787;p90"/>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Protecting data in transit</a:t>
            </a:r>
            <a:endParaRPr/>
          </a:p>
        </p:txBody>
      </p:sp>
      <p:sp>
        <p:nvSpPr>
          <p:cNvPr id="788" name="Google Shape;788;p90"/>
          <p:cNvSpPr txBox="1"/>
          <p:nvPr>
            <p:ph idx="1" type="body"/>
          </p:nvPr>
        </p:nvSpPr>
        <p:spPr>
          <a:xfrm>
            <a:off x="274320" y="857250"/>
            <a:ext cx="5776949"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Use Secure Sockets Layer (SSL) endpoints over Transport Layer Security (TLS) (HTTPS).</a:t>
            </a:r>
            <a:endParaRPr/>
          </a:p>
          <a:p>
            <a:pPr indent="-171450" lvl="0" marL="177800" rtl="0" algn="l">
              <a:lnSpc>
                <a:spcPct val="100000"/>
              </a:lnSpc>
              <a:spcBef>
                <a:spcPts val="800"/>
              </a:spcBef>
              <a:spcAft>
                <a:spcPts val="0"/>
              </a:spcAft>
              <a:buClr>
                <a:schemeClr val="dk2"/>
              </a:buClr>
              <a:buSzPts val="2100"/>
              <a:buChar char="•"/>
            </a:pPr>
            <a:r>
              <a:rPr lang="en"/>
              <a:t>Use encryption.</a:t>
            </a:r>
            <a:endParaRPr/>
          </a:p>
          <a:p>
            <a:pPr indent="-171450" lvl="0" marL="177800" rtl="0" algn="l">
              <a:lnSpc>
                <a:spcPct val="100000"/>
              </a:lnSpc>
              <a:spcBef>
                <a:spcPts val="800"/>
              </a:spcBef>
              <a:spcAft>
                <a:spcPts val="0"/>
              </a:spcAft>
              <a:buClr>
                <a:schemeClr val="dk2"/>
              </a:buClr>
              <a:buSzPts val="2100"/>
              <a:buChar char="•"/>
            </a:pPr>
            <a:r>
              <a:rPr lang="en"/>
              <a:t>Use Amazon Virtual Private Cloud (Amazon VPC) endpoints to limit access to your bucket.</a:t>
            </a:r>
            <a:endParaRPr/>
          </a:p>
        </p:txBody>
      </p:sp>
      <p:pic>
        <p:nvPicPr>
          <p:cNvPr id="789" name="Google Shape;789;p90"/>
          <p:cNvPicPr preferRelativeResize="0"/>
          <p:nvPr/>
        </p:nvPicPr>
        <p:blipFill rotWithShape="1">
          <a:blip r:embed="rId3">
            <a:alphaModFix/>
          </a:blip>
          <a:srcRect b="0" l="0" r="0" t="0"/>
          <a:stretch/>
        </p:blipFill>
        <p:spPr>
          <a:xfrm>
            <a:off x="6202439" y="1454947"/>
            <a:ext cx="2350212" cy="29263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95" name="Google Shape;795;p91"/>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Protecting remote connections to servers</a:t>
            </a:r>
            <a:endParaRPr/>
          </a:p>
        </p:txBody>
      </p:sp>
      <p:sp>
        <p:nvSpPr>
          <p:cNvPr id="796" name="Google Shape;796;p91"/>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00000"/>
              </a:lnSpc>
              <a:spcBef>
                <a:spcPts val="0"/>
              </a:spcBef>
              <a:spcAft>
                <a:spcPts val="0"/>
              </a:spcAft>
              <a:buClr>
                <a:schemeClr val="dk2"/>
              </a:buClr>
              <a:buSzPts val="2100"/>
              <a:buChar char="•"/>
            </a:pPr>
            <a:r>
              <a:rPr lang="en"/>
              <a:t>Remote Desktop Protocol (RDP) is typically used for Windows servers.</a:t>
            </a:r>
            <a:endParaRPr/>
          </a:p>
          <a:p>
            <a:pPr indent="-177800" lvl="1" marL="342900" rtl="0" algn="l">
              <a:lnSpc>
                <a:spcPct val="100000"/>
              </a:lnSpc>
              <a:spcBef>
                <a:spcPts val="800"/>
              </a:spcBef>
              <a:spcAft>
                <a:spcPts val="0"/>
              </a:spcAft>
              <a:buClr>
                <a:schemeClr val="dk2"/>
              </a:buClr>
              <a:buSzPts val="1800"/>
              <a:buChar char="•"/>
            </a:pPr>
            <a:r>
              <a:rPr lang="en"/>
              <a:t>RDP establishes an underlying SSL/TLS connection.</a:t>
            </a:r>
            <a:endParaRPr/>
          </a:p>
          <a:p>
            <a:pPr indent="-177800" lvl="1" marL="342900" rtl="0" algn="l">
              <a:lnSpc>
                <a:spcPct val="100000"/>
              </a:lnSpc>
              <a:spcBef>
                <a:spcPts val="800"/>
              </a:spcBef>
              <a:spcAft>
                <a:spcPts val="0"/>
              </a:spcAft>
              <a:buClr>
                <a:schemeClr val="dk2"/>
              </a:buClr>
              <a:buSzPts val="1800"/>
              <a:buChar char="•"/>
            </a:pPr>
            <a:r>
              <a:rPr lang="en"/>
              <a:t>For better security, issue a trusted X.509 certificate.</a:t>
            </a:r>
            <a:endParaRPr/>
          </a:p>
          <a:p>
            <a:pPr indent="-177800" lvl="1" marL="342900" rtl="0" algn="l">
              <a:lnSpc>
                <a:spcPct val="100000"/>
              </a:lnSpc>
              <a:spcBef>
                <a:spcPts val="800"/>
              </a:spcBef>
              <a:spcAft>
                <a:spcPts val="0"/>
              </a:spcAft>
              <a:buClr>
                <a:schemeClr val="dk2"/>
              </a:buClr>
              <a:buSzPts val="1800"/>
              <a:buChar char="•"/>
            </a:pPr>
            <a:r>
              <a:rPr lang="en"/>
              <a:t>Don't use the default self-signed certificates.</a:t>
            </a:r>
            <a:endParaRPr/>
          </a:p>
          <a:p>
            <a:pPr indent="-171450" lvl="0" marL="177800" rtl="0" algn="l">
              <a:lnSpc>
                <a:spcPct val="100000"/>
              </a:lnSpc>
              <a:spcBef>
                <a:spcPts val="2300"/>
              </a:spcBef>
              <a:spcAft>
                <a:spcPts val="0"/>
              </a:spcAft>
              <a:buClr>
                <a:schemeClr val="dk2"/>
              </a:buClr>
              <a:buSzPts val="2100"/>
              <a:buChar char="•"/>
            </a:pPr>
            <a:r>
              <a:rPr lang="en"/>
              <a:t>Secure Shell (SSH) is typically used for Linux servers.</a:t>
            </a:r>
            <a:endParaRPr/>
          </a:p>
          <a:p>
            <a:pPr indent="-177800" lvl="1" marL="342900" rtl="0" algn="l">
              <a:lnSpc>
                <a:spcPct val="100000"/>
              </a:lnSpc>
              <a:spcBef>
                <a:spcPts val="800"/>
              </a:spcBef>
              <a:spcAft>
                <a:spcPts val="0"/>
              </a:spcAft>
              <a:buClr>
                <a:schemeClr val="dk2"/>
              </a:buClr>
              <a:buSzPts val="1800"/>
              <a:buChar char="•"/>
            </a:pPr>
            <a:r>
              <a:rPr lang="en"/>
              <a:t>SSH establishes a secure communication channel.</a:t>
            </a:r>
            <a:endParaRPr/>
          </a:p>
          <a:p>
            <a:pPr indent="-177800" lvl="1" marL="342900" rtl="0" algn="l">
              <a:lnSpc>
                <a:spcPct val="100000"/>
              </a:lnSpc>
              <a:spcBef>
                <a:spcPts val="800"/>
              </a:spcBef>
              <a:spcAft>
                <a:spcPts val="0"/>
              </a:spcAft>
              <a:buClr>
                <a:schemeClr val="dk2"/>
              </a:buClr>
              <a:buSzPts val="1800"/>
              <a:buChar char="•"/>
            </a:pPr>
            <a:r>
              <a:rPr lang="en"/>
              <a:t>Use tunneling to protect the application session in transit.</a:t>
            </a:r>
            <a:endParaRPr/>
          </a:p>
          <a:p>
            <a:pPr indent="-177800" lvl="1" marL="342900" rtl="0" algn="l">
              <a:lnSpc>
                <a:spcPct val="100000"/>
              </a:lnSpc>
              <a:spcBef>
                <a:spcPts val="800"/>
              </a:spcBef>
              <a:spcAft>
                <a:spcPts val="0"/>
              </a:spcAft>
              <a:buClr>
                <a:schemeClr val="dk2"/>
              </a:buClr>
              <a:buSzPts val="1800"/>
              <a:buChar char="•"/>
            </a:pPr>
            <a:r>
              <a:rPr lang="en"/>
              <a:t>Don't allow the root user to use an SSH terminal.</a:t>
            </a:r>
            <a:endParaRPr/>
          </a:p>
          <a:p>
            <a:pPr indent="-177800" lvl="1" marL="342900" rtl="0" algn="l">
              <a:lnSpc>
                <a:spcPct val="100000"/>
              </a:lnSpc>
              <a:spcBef>
                <a:spcPts val="800"/>
              </a:spcBef>
              <a:spcAft>
                <a:spcPts val="0"/>
              </a:spcAft>
              <a:buClr>
                <a:schemeClr val="dk2"/>
              </a:buClr>
              <a:buSzPts val="1800"/>
              <a:buChar char="•"/>
            </a:pPr>
            <a:r>
              <a:rPr lang="en"/>
              <a:t>Be sure that all users log in with an SSH key pair, and then deactivate password authentication.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92"/>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Certificate Manager (ACM)</a:t>
            </a:r>
            <a:endParaRPr/>
          </a:p>
        </p:txBody>
      </p:sp>
      <p:sp>
        <p:nvSpPr>
          <p:cNvPr id="803" name="Google Shape;803;p92"/>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Provides a single interface to manage both public and private certificates</a:t>
            </a:r>
            <a:endParaRPr/>
          </a:p>
          <a:p>
            <a:pPr indent="-171450" lvl="0" marL="177800" rtl="0" algn="l">
              <a:lnSpc>
                <a:spcPct val="100000"/>
              </a:lnSpc>
              <a:spcBef>
                <a:spcPts val="800"/>
              </a:spcBef>
              <a:spcAft>
                <a:spcPts val="0"/>
              </a:spcAft>
              <a:buClr>
                <a:schemeClr val="dk2"/>
              </a:buClr>
              <a:buSzPts val="2100"/>
              <a:buChar char="•"/>
            </a:pPr>
            <a:r>
              <a:rPr lang="en"/>
              <a:t>Makes it easy to deploy certificates</a:t>
            </a:r>
            <a:endParaRPr/>
          </a:p>
          <a:p>
            <a:pPr indent="-171450" lvl="0" marL="177800" rtl="0" algn="l">
              <a:lnSpc>
                <a:spcPct val="100000"/>
              </a:lnSpc>
              <a:spcBef>
                <a:spcPts val="800"/>
              </a:spcBef>
              <a:spcAft>
                <a:spcPts val="0"/>
              </a:spcAft>
              <a:buClr>
                <a:schemeClr val="dk2"/>
              </a:buClr>
              <a:buSzPts val="2100"/>
              <a:buChar char="•"/>
            </a:pPr>
            <a:r>
              <a:rPr lang="en"/>
              <a:t>Protects and stores private certificates</a:t>
            </a:r>
            <a:endParaRPr/>
          </a:p>
          <a:p>
            <a:pPr indent="-171450" lvl="0" marL="177800" rtl="0" algn="l">
              <a:lnSpc>
                <a:spcPct val="100000"/>
              </a:lnSpc>
              <a:spcBef>
                <a:spcPts val="800"/>
              </a:spcBef>
              <a:spcAft>
                <a:spcPts val="0"/>
              </a:spcAft>
              <a:buClr>
                <a:schemeClr val="dk2"/>
              </a:buClr>
              <a:buSzPts val="2100"/>
              <a:buChar char="•"/>
            </a:pPr>
            <a:r>
              <a:rPr lang="en"/>
              <a:t>Minimizes downtime and outages with automatic renewals</a:t>
            </a:r>
            <a:endParaRPr/>
          </a:p>
        </p:txBody>
      </p:sp>
      <p:grpSp>
        <p:nvGrpSpPr>
          <p:cNvPr id="804" name="Google Shape;804;p92"/>
          <p:cNvGrpSpPr/>
          <p:nvPr/>
        </p:nvGrpSpPr>
        <p:grpSpPr>
          <a:xfrm>
            <a:off x="6873826" y="957717"/>
            <a:ext cx="1728216" cy="1614033"/>
            <a:chOff x="9165101" y="1276956"/>
            <a:chExt cx="2304288" cy="2152044"/>
          </a:xfrm>
        </p:grpSpPr>
        <p:pic>
          <p:nvPicPr>
            <p:cNvPr id="805" name="Google Shape;805;p92"/>
            <p:cNvPicPr preferRelativeResize="0"/>
            <p:nvPr/>
          </p:nvPicPr>
          <p:blipFill rotWithShape="1">
            <a:blip r:embed="rId3">
              <a:alphaModFix/>
            </a:blip>
            <a:srcRect b="0" l="0" r="0" t="0"/>
            <a:stretch/>
          </p:blipFill>
          <p:spPr>
            <a:xfrm>
              <a:off x="9768605" y="1276956"/>
              <a:ext cx="1097280" cy="1097280"/>
            </a:xfrm>
            <a:prstGeom prst="rect">
              <a:avLst/>
            </a:prstGeom>
            <a:noFill/>
            <a:ln>
              <a:noFill/>
            </a:ln>
          </p:spPr>
        </p:pic>
        <p:sp>
          <p:nvSpPr>
            <p:cNvPr id="806" name="Google Shape;806;p92"/>
            <p:cNvSpPr txBox="1"/>
            <p:nvPr/>
          </p:nvSpPr>
          <p:spPr>
            <a:xfrm>
              <a:off x="9165101" y="2515906"/>
              <a:ext cx="2304288" cy="91309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Certificate Manager (ACM)</a:t>
              </a:r>
              <a:endParaRPr sz="11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9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Certificate Manager Private Certificate Authority</a:t>
            </a:r>
            <a:endParaRPr/>
          </a:p>
        </p:txBody>
      </p:sp>
      <p:pic>
        <p:nvPicPr>
          <p:cNvPr descr="Diagram of the AWS Certificate Manager Private Certificate Authority creating a private certificate authority." id="813" name="Google Shape;813;p93"/>
          <p:cNvPicPr preferRelativeResize="0"/>
          <p:nvPr/>
        </p:nvPicPr>
        <p:blipFill rotWithShape="1">
          <a:blip r:embed="rId3">
            <a:alphaModFix/>
          </a:blip>
          <a:srcRect b="0" l="0" r="0" t="0"/>
          <a:stretch/>
        </p:blipFill>
        <p:spPr>
          <a:xfrm>
            <a:off x="442853" y="889773"/>
            <a:ext cx="8202879" cy="39596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9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ACM Private CA considerations</a:t>
            </a:r>
            <a:endParaRPr/>
          </a:p>
        </p:txBody>
      </p:sp>
      <p:pic>
        <p:nvPicPr>
          <p:cNvPr id="820" name="Google Shape;820;p94"/>
          <p:cNvPicPr preferRelativeResize="0"/>
          <p:nvPr/>
        </p:nvPicPr>
        <p:blipFill rotWithShape="1">
          <a:blip r:embed="rId3">
            <a:alphaModFix/>
          </a:blip>
          <a:srcRect b="32782" l="35216" r="34783" t="31019"/>
          <a:stretch/>
        </p:blipFill>
        <p:spPr>
          <a:xfrm>
            <a:off x="819150" y="1697373"/>
            <a:ext cx="876300" cy="1028700"/>
          </a:xfrm>
          <a:prstGeom prst="rect">
            <a:avLst/>
          </a:prstGeom>
          <a:noFill/>
          <a:ln>
            <a:noFill/>
          </a:ln>
        </p:spPr>
      </p:pic>
      <p:sp>
        <p:nvSpPr>
          <p:cNvPr id="821" name="Google Shape;821;p94"/>
          <p:cNvSpPr txBox="1"/>
          <p:nvPr/>
        </p:nvSpPr>
        <p:spPr>
          <a:xfrm>
            <a:off x="488951" y="2828389"/>
            <a:ext cx="1536700" cy="91316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700"/>
              <a:buFont typeface="Arial"/>
              <a:buNone/>
            </a:pPr>
            <a:r>
              <a:rPr b="0" lang="en" sz="1700">
                <a:solidFill>
                  <a:schemeClr val="dk2"/>
                </a:solidFill>
                <a:latin typeface="Arial"/>
                <a:ea typeface="Arial"/>
                <a:cs typeface="Arial"/>
                <a:sym typeface="Arial"/>
              </a:rPr>
              <a:t>Hardware security modules (HSMs)</a:t>
            </a:r>
            <a:endParaRPr sz="1100"/>
          </a:p>
        </p:txBody>
      </p:sp>
      <p:pic>
        <p:nvPicPr>
          <p:cNvPr id="822" name="Google Shape;822;p94"/>
          <p:cNvPicPr preferRelativeResize="0"/>
          <p:nvPr/>
        </p:nvPicPr>
        <p:blipFill rotWithShape="1">
          <a:blip r:embed="rId4">
            <a:alphaModFix/>
          </a:blip>
          <a:srcRect b="12757" l="13219" r="13068" t="21124"/>
          <a:stretch/>
        </p:blipFill>
        <p:spPr>
          <a:xfrm>
            <a:off x="2705575" y="1699954"/>
            <a:ext cx="1523050" cy="1026119"/>
          </a:xfrm>
          <a:prstGeom prst="rect">
            <a:avLst/>
          </a:prstGeom>
          <a:noFill/>
          <a:ln>
            <a:noFill/>
          </a:ln>
        </p:spPr>
      </p:pic>
      <p:sp>
        <p:nvSpPr>
          <p:cNvPr id="823" name="Google Shape;823;p94"/>
          <p:cNvSpPr txBox="1"/>
          <p:nvPr/>
        </p:nvSpPr>
        <p:spPr>
          <a:xfrm>
            <a:off x="2698750" y="2828389"/>
            <a:ext cx="1536700" cy="913168"/>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dk2"/>
              </a:buClr>
              <a:buSzPts val="1700"/>
              <a:buFont typeface="Arial"/>
              <a:buNone/>
            </a:pPr>
            <a:r>
              <a:rPr b="0" i="0" lang="en" sz="1700">
                <a:solidFill>
                  <a:schemeClr val="dk2"/>
                </a:solidFill>
                <a:latin typeface="Arial"/>
                <a:ea typeface="Arial"/>
                <a:cs typeface="Arial"/>
                <a:sym typeface="Arial"/>
              </a:rPr>
              <a:t>IAM policies for access control</a:t>
            </a:r>
            <a:endParaRPr sz="1100"/>
          </a:p>
        </p:txBody>
      </p:sp>
      <p:pic>
        <p:nvPicPr>
          <p:cNvPr id="824" name="Google Shape;824;p94"/>
          <p:cNvPicPr preferRelativeResize="0"/>
          <p:nvPr/>
        </p:nvPicPr>
        <p:blipFill rotWithShape="1">
          <a:blip r:embed="rId5">
            <a:alphaModFix/>
          </a:blip>
          <a:srcRect b="0" l="0" r="0" t="0"/>
          <a:stretch/>
        </p:blipFill>
        <p:spPr>
          <a:xfrm>
            <a:off x="5194512" y="1427513"/>
            <a:ext cx="964775" cy="1298560"/>
          </a:xfrm>
          <a:prstGeom prst="rect">
            <a:avLst/>
          </a:prstGeom>
          <a:noFill/>
          <a:ln>
            <a:noFill/>
          </a:ln>
        </p:spPr>
      </p:pic>
      <p:sp>
        <p:nvSpPr>
          <p:cNvPr id="825" name="Google Shape;825;p94"/>
          <p:cNvSpPr txBox="1"/>
          <p:nvPr/>
        </p:nvSpPr>
        <p:spPr>
          <a:xfrm>
            <a:off x="4908551" y="2828389"/>
            <a:ext cx="1536700" cy="913168"/>
          </a:xfrm>
          <a:prstGeom prst="rect">
            <a:avLst/>
          </a:prstGeom>
          <a:noFill/>
          <a:ln>
            <a:noFill/>
          </a:ln>
        </p:spPr>
        <p:txBody>
          <a:bodyPr anchorCtr="0" anchor="t" bIns="34275" lIns="68575" spcFirstLastPara="1" rIns="68575" wrap="square" tIns="34275">
            <a:normAutofit/>
          </a:bodyPr>
          <a:lstStyle/>
          <a:p>
            <a:pPr indent="0" lvl="0" marL="0" marR="0" rtl="0" algn="ctr">
              <a:lnSpc>
                <a:spcPct val="110000"/>
              </a:lnSpc>
              <a:spcBef>
                <a:spcPts val="0"/>
              </a:spcBef>
              <a:spcAft>
                <a:spcPts val="0"/>
              </a:spcAft>
              <a:buClr>
                <a:schemeClr val="dk2"/>
              </a:buClr>
              <a:buSzPts val="1700"/>
              <a:buFont typeface="Arial"/>
              <a:buNone/>
            </a:pPr>
            <a:r>
              <a:rPr b="0" i="0" lang="en" sz="1700">
                <a:solidFill>
                  <a:schemeClr val="dk2"/>
                </a:solidFill>
                <a:latin typeface="Arial"/>
                <a:ea typeface="Arial"/>
                <a:cs typeface="Arial"/>
                <a:sym typeface="Arial"/>
              </a:rPr>
              <a:t>Certificate revocation </a:t>
            </a:r>
            <a:endParaRPr sz="1100"/>
          </a:p>
          <a:p>
            <a:pPr indent="0" lvl="0" marL="0" marR="0" rtl="0" algn="ctr">
              <a:lnSpc>
                <a:spcPct val="110000"/>
              </a:lnSpc>
              <a:spcBef>
                <a:spcPts val="0"/>
              </a:spcBef>
              <a:spcAft>
                <a:spcPts val="0"/>
              </a:spcAft>
              <a:buClr>
                <a:schemeClr val="dk2"/>
              </a:buClr>
              <a:buSzPts val="1700"/>
              <a:buFont typeface="Arial"/>
              <a:buNone/>
            </a:pPr>
            <a:r>
              <a:rPr b="0" i="0" lang="en" sz="1700">
                <a:solidFill>
                  <a:schemeClr val="dk2"/>
                </a:solidFill>
                <a:latin typeface="Arial"/>
                <a:ea typeface="Arial"/>
                <a:cs typeface="Arial"/>
                <a:sym typeface="Arial"/>
              </a:rPr>
              <a:t>list</a:t>
            </a:r>
            <a:endParaRPr sz="1100"/>
          </a:p>
        </p:txBody>
      </p:sp>
      <p:pic>
        <p:nvPicPr>
          <p:cNvPr id="826" name="Google Shape;826;p94"/>
          <p:cNvPicPr preferRelativeResize="0"/>
          <p:nvPr/>
        </p:nvPicPr>
        <p:blipFill rotWithShape="1">
          <a:blip r:embed="rId6">
            <a:alphaModFix/>
          </a:blip>
          <a:srcRect b="0" l="0" r="0" t="0"/>
          <a:stretch/>
        </p:blipFill>
        <p:spPr>
          <a:xfrm>
            <a:off x="7251512" y="1332033"/>
            <a:ext cx="1270376" cy="1394040"/>
          </a:xfrm>
          <a:prstGeom prst="rect">
            <a:avLst/>
          </a:prstGeom>
          <a:noFill/>
          <a:ln>
            <a:noFill/>
          </a:ln>
        </p:spPr>
      </p:pic>
      <p:sp>
        <p:nvSpPr>
          <p:cNvPr id="827" name="Google Shape;827;p94"/>
          <p:cNvSpPr txBox="1"/>
          <p:nvPr/>
        </p:nvSpPr>
        <p:spPr>
          <a:xfrm>
            <a:off x="7118351" y="2828389"/>
            <a:ext cx="1536700" cy="913168"/>
          </a:xfrm>
          <a:prstGeom prst="rect">
            <a:avLst/>
          </a:prstGeom>
          <a:noFill/>
          <a:ln>
            <a:noFill/>
          </a:ln>
        </p:spPr>
        <p:txBody>
          <a:bodyPr anchorCtr="0" anchor="t" bIns="34275" lIns="68575" spcFirstLastPara="1" rIns="68575" wrap="square" tIns="34275">
            <a:normAutofit/>
          </a:bodyPr>
          <a:lstStyle/>
          <a:p>
            <a:pPr indent="0" lvl="0" marL="0" marR="0" rtl="0" algn="ctr">
              <a:lnSpc>
                <a:spcPct val="110000"/>
              </a:lnSpc>
              <a:spcBef>
                <a:spcPts val="0"/>
              </a:spcBef>
              <a:spcAft>
                <a:spcPts val="0"/>
              </a:spcAft>
              <a:buClr>
                <a:schemeClr val="dk2"/>
              </a:buClr>
              <a:buSzPts val="1700"/>
              <a:buFont typeface="Arial"/>
              <a:buNone/>
            </a:pPr>
            <a:r>
              <a:rPr b="0" i="0" lang="en" sz="1700">
                <a:solidFill>
                  <a:schemeClr val="dk2"/>
                </a:solidFill>
                <a:latin typeface="Arial"/>
                <a:ea typeface="Arial"/>
                <a:cs typeface="Arial"/>
                <a:sym typeface="Arial"/>
              </a:rPr>
              <a:t>Generated audit</a:t>
            </a:r>
            <a:endParaRPr sz="1100"/>
          </a:p>
          <a:p>
            <a:pPr indent="0" lvl="0" marL="0" marR="0" rtl="0" algn="ctr">
              <a:lnSpc>
                <a:spcPct val="110000"/>
              </a:lnSpc>
              <a:spcBef>
                <a:spcPts val="0"/>
              </a:spcBef>
              <a:spcAft>
                <a:spcPts val="0"/>
              </a:spcAft>
              <a:buClr>
                <a:schemeClr val="dk2"/>
              </a:buClr>
              <a:buSzPts val="1700"/>
              <a:buFont typeface="Arial"/>
              <a:buNone/>
            </a:pPr>
            <a:r>
              <a:rPr b="0" i="0" lang="en" sz="1700">
                <a:solidFill>
                  <a:schemeClr val="dk2"/>
                </a:solidFill>
                <a:latin typeface="Arial"/>
                <a:ea typeface="Arial"/>
                <a:cs typeface="Arial"/>
                <a:sym typeface="Arial"/>
              </a:rPr>
              <a:t>reports</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33" name="Google Shape;833;p95"/>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lt1"/>
              </a:buClr>
              <a:buSzPts val="2700"/>
              <a:buFont typeface="Arial"/>
              <a:buNone/>
            </a:pPr>
            <a:r>
              <a:rPr lang="en"/>
              <a:t>Key takeaways: Protect data in transit</a:t>
            </a:r>
            <a:endParaRPr/>
          </a:p>
        </p:txBody>
      </p:sp>
      <p:sp>
        <p:nvSpPr>
          <p:cNvPr id="834" name="Google Shape;834;p95"/>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Protect data in transit by using SSL or client-side encryption when you run applications in the cloud.</a:t>
            </a:r>
            <a:endParaRPr/>
          </a:p>
          <a:p>
            <a:pPr indent="-171450" lvl="0" marL="177800" rtl="0" algn="l">
              <a:lnSpc>
                <a:spcPct val="100000"/>
              </a:lnSpc>
              <a:spcBef>
                <a:spcPts val="800"/>
              </a:spcBef>
              <a:spcAft>
                <a:spcPts val="0"/>
              </a:spcAft>
              <a:buClr>
                <a:schemeClr val="dk2"/>
              </a:buClr>
              <a:buSzPts val="2100"/>
              <a:buChar char="•"/>
            </a:pPr>
            <a:r>
              <a:rPr lang="en"/>
              <a:t>Use VPC endpoints to limit access to S3 buckets.</a:t>
            </a:r>
            <a:endParaRPr/>
          </a:p>
          <a:p>
            <a:pPr indent="-171450" lvl="0" marL="177800" rtl="0" algn="l">
              <a:lnSpc>
                <a:spcPct val="100000"/>
              </a:lnSpc>
              <a:spcBef>
                <a:spcPts val="800"/>
              </a:spcBef>
              <a:spcAft>
                <a:spcPts val="0"/>
              </a:spcAft>
              <a:buClr>
                <a:schemeClr val="dk2"/>
              </a:buClr>
              <a:buSzPts val="2100"/>
              <a:buChar char="•"/>
            </a:pPr>
            <a:r>
              <a:rPr lang="en"/>
              <a:t>The ACM service handles the complexity of creating and managing public SSL/TLS certificates for your AWS based websites and applications.</a:t>
            </a:r>
            <a:endParaRPr/>
          </a:p>
          <a:p>
            <a:pPr indent="-171450" lvl="0" marL="177800" rtl="0" algn="l">
              <a:lnSpc>
                <a:spcPct val="100000"/>
              </a:lnSpc>
              <a:spcBef>
                <a:spcPts val="800"/>
              </a:spcBef>
              <a:spcAft>
                <a:spcPts val="0"/>
              </a:spcAft>
              <a:buClr>
                <a:schemeClr val="dk2"/>
              </a:buClr>
              <a:buSzPts val="2100"/>
              <a:buChar char="•"/>
            </a:pPr>
            <a:r>
              <a:rPr lang="en"/>
              <a:t>ACM Private CA can manage the lifecycle of your private certificates centrally and in a highly available way.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6"/>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Best practices to protect data</a:t>
            </a:r>
            <a:br>
              <a:rPr lang="en"/>
            </a:br>
            <a:r>
              <a:rPr lang="en"/>
              <a:t>in Amazon S3</a:t>
            </a:r>
            <a:endParaRPr/>
          </a:p>
        </p:txBody>
      </p:sp>
      <p:sp>
        <p:nvSpPr>
          <p:cNvPr id="840" name="Google Shape;840;p96"/>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a:p>
            <a:pPr indent="0" lvl="0" marL="0" rtl="0" algn="l">
              <a:lnSpc>
                <a:spcPct val="100000"/>
              </a:lnSpc>
              <a:spcBef>
                <a:spcPts val="800"/>
              </a:spcBef>
              <a:spcAft>
                <a:spcPts val="0"/>
              </a:spcAft>
              <a:buClr>
                <a:schemeClr val="dk2"/>
              </a:buClr>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46" name="Google Shape;846;p9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Presigned URLs</a:t>
            </a:r>
            <a:endParaRPr/>
          </a:p>
        </p:txBody>
      </p:sp>
      <p:sp>
        <p:nvSpPr>
          <p:cNvPr id="847" name="Google Shape;847;p97"/>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Generate an S3 Presigned URL, and use it to upload files (objects).</a:t>
            </a:r>
            <a:endParaRPr/>
          </a:p>
          <a:p>
            <a:pPr indent="-171450" lvl="0" marL="177800" rtl="0" algn="l">
              <a:lnSpc>
                <a:spcPct val="100000"/>
              </a:lnSpc>
              <a:spcBef>
                <a:spcPts val="2300"/>
              </a:spcBef>
              <a:spcAft>
                <a:spcPts val="0"/>
              </a:spcAft>
              <a:buClr>
                <a:schemeClr val="dk2"/>
              </a:buClr>
              <a:buSzPts val="2100"/>
              <a:buChar char="•"/>
            </a:pPr>
            <a:r>
              <a:rPr lang="en"/>
              <a:t>A presigned URL uses three parameters to limit user access:</a:t>
            </a:r>
            <a:endParaRPr/>
          </a:p>
          <a:p>
            <a:pPr indent="-177800" lvl="1" marL="342900" rtl="0" algn="l">
              <a:lnSpc>
                <a:spcPct val="100000"/>
              </a:lnSpc>
              <a:spcBef>
                <a:spcPts val="800"/>
              </a:spcBef>
              <a:spcAft>
                <a:spcPts val="0"/>
              </a:spcAft>
              <a:buClr>
                <a:schemeClr val="dk2"/>
              </a:buClr>
              <a:buSzPts val="1800"/>
              <a:buChar char="•"/>
            </a:pPr>
            <a:r>
              <a:rPr lang="en"/>
              <a:t>Bucket: Bucket that the object is in (or will be in)</a:t>
            </a:r>
            <a:endParaRPr/>
          </a:p>
          <a:p>
            <a:pPr indent="-177800" lvl="1" marL="342900" rtl="0" algn="l">
              <a:lnSpc>
                <a:spcPct val="100000"/>
              </a:lnSpc>
              <a:spcBef>
                <a:spcPts val="800"/>
              </a:spcBef>
              <a:spcAft>
                <a:spcPts val="0"/>
              </a:spcAft>
              <a:buClr>
                <a:schemeClr val="dk2"/>
              </a:buClr>
              <a:buSzPts val="1800"/>
              <a:buChar char="•"/>
            </a:pPr>
            <a:r>
              <a:rPr lang="en"/>
              <a:t>Key: Name of the object</a:t>
            </a:r>
            <a:endParaRPr/>
          </a:p>
          <a:p>
            <a:pPr indent="-177800" lvl="1" marL="342900" rtl="0" algn="l">
              <a:lnSpc>
                <a:spcPct val="100000"/>
              </a:lnSpc>
              <a:spcBef>
                <a:spcPts val="800"/>
              </a:spcBef>
              <a:spcAft>
                <a:spcPts val="0"/>
              </a:spcAft>
              <a:buClr>
                <a:schemeClr val="dk2"/>
              </a:buClr>
              <a:buSzPts val="1800"/>
              <a:buChar char="•"/>
            </a:pPr>
            <a:r>
              <a:rPr lang="en"/>
              <a:t>Expires: Amount of time that the URL is valid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6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Bank business scenario (1 of 4)</a:t>
            </a:r>
            <a:endParaRPr/>
          </a:p>
        </p:txBody>
      </p:sp>
      <p:pic>
        <p:nvPicPr>
          <p:cNvPr id="560" name="Google Shape;560;p62"/>
          <p:cNvPicPr preferRelativeResize="0"/>
          <p:nvPr/>
        </p:nvPicPr>
        <p:blipFill rotWithShape="1">
          <a:blip r:embed="rId3">
            <a:alphaModFix/>
          </a:blip>
          <a:srcRect b="0" l="0" r="0" t="0"/>
          <a:stretch/>
        </p:blipFill>
        <p:spPr>
          <a:xfrm>
            <a:off x="2374011" y="1318265"/>
            <a:ext cx="4395978" cy="25069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98"/>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Security considerations and best practices (1 of 2)</a:t>
            </a:r>
            <a:endParaRPr/>
          </a:p>
        </p:txBody>
      </p:sp>
      <p:sp>
        <p:nvSpPr>
          <p:cNvPr id="854" name="Google Shape;854;p98"/>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Consider encryption of data at rest, and enforce encryption of data in transit.</a:t>
            </a:r>
            <a:endParaRPr/>
          </a:p>
          <a:p>
            <a:pPr indent="-171450" lvl="0" marL="177800" rtl="0" algn="l">
              <a:lnSpc>
                <a:spcPct val="100000"/>
              </a:lnSpc>
              <a:spcBef>
                <a:spcPts val="800"/>
              </a:spcBef>
              <a:spcAft>
                <a:spcPts val="0"/>
              </a:spcAft>
              <a:buClr>
                <a:schemeClr val="dk2"/>
              </a:buClr>
              <a:buSzPts val="2100"/>
              <a:buChar char="•"/>
            </a:pPr>
            <a:r>
              <a:rPr lang="en"/>
              <a:t>Ensure that your S3 buckets use the correct policies and are not publicly accessible.</a:t>
            </a:r>
            <a:endParaRPr/>
          </a:p>
          <a:p>
            <a:pPr indent="-171450" lvl="0" marL="177800" rtl="0" algn="l">
              <a:lnSpc>
                <a:spcPct val="100000"/>
              </a:lnSpc>
              <a:spcBef>
                <a:spcPts val="800"/>
              </a:spcBef>
              <a:spcAft>
                <a:spcPts val="0"/>
              </a:spcAft>
              <a:buClr>
                <a:schemeClr val="dk2"/>
              </a:buClr>
              <a:buSzPts val="2100"/>
              <a:buChar char="•"/>
            </a:pPr>
            <a:r>
              <a:rPr lang="en"/>
              <a:t>Use the principle of least privilege.</a:t>
            </a:r>
            <a:endParaRPr/>
          </a:p>
          <a:p>
            <a:pPr indent="-171450" lvl="0" marL="177800" rtl="0" algn="l">
              <a:lnSpc>
                <a:spcPct val="100000"/>
              </a:lnSpc>
              <a:spcBef>
                <a:spcPts val="800"/>
              </a:spcBef>
              <a:spcAft>
                <a:spcPts val="0"/>
              </a:spcAft>
              <a:buClr>
                <a:schemeClr val="dk2"/>
              </a:buClr>
              <a:buSzPts val="2100"/>
              <a:buChar char="•"/>
            </a:pPr>
            <a:r>
              <a:rPr lang="en"/>
              <a:t>Enable MFA delete for buckets.</a:t>
            </a:r>
            <a:endParaRPr/>
          </a:p>
          <a:p>
            <a:pPr indent="-171450" lvl="0" marL="177800" rtl="0" algn="l">
              <a:lnSpc>
                <a:spcPct val="100000"/>
              </a:lnSpc>
              <a:spcBef>
                <a:spcPts val="800"/>
              </a:spcBef>
              <a:spcAft>
                <a:spcPts val="0"/>
              </a:spcAft>
              <a:buClr>
                <a:schemeClr val="dk2"/>
              </a:buClr>
              <a:buSzPts val="2100"/>
              <a:buChar char="•"/>
            </a:pPr>
            <a:r>
              <a:rPr lang="en"/>
              <a:t>Enforce encryption for each PUT request.</a:t>
            </a:r>
            <a:endParaRPr/>
          </a:p>
          <a:p>
            <a:pPr indent="-171450" lvl="0" marL="177800" rtl="0" algn="l">
              <a:lnSpc>
                <a:spcPct val="100000"/>
              </a:lnSpc>
              <a:spcBef>
                <a:spcPts val="800"/>
              </a:spcBef>
              <a:spcAft>
                <a:spcPts val="0"/>
              </a:spcAft>
              <a:buClr>
                <a:schemeClr val="dk2"/>
              </a:buClr>
              <a:buSzPts val="2100"/>
              <a:buChar char="•"/>
            </a:pPr>
            <a:r>
              <a:rPr lang="en"/>
              <a:t>Use presigned URLs for applications that refer to Amazon S3 objects.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9"/>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60" name="Google Shape;860;p99"/>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Security considerations and best practices (2 of 2)</a:t>
            </a:r>
            <a:endParaRPr/>
          </a:p>
        </p:txBody>
      </p:sp>
      <p:sp>
        <p:nvSpPr>
          <p:cNvPr id="861" name="Google Shape;861;p99"/>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To encrypt all objects, set default encryption on a bucket.</a:t>
            </a:r>
            <a:endParaRPr/>
          </a:p>
          <a:p>
            <a:pPr indent="-171450" lvl="0" marL="177800" rtl="0" algn="l">
              <a:lnSpc>
                <a:spcPct val="100000"/>
              </a:lnSpc>
              <a:spcBef>
                <a:spcPts val="800"/>
              </a:spcBef>
              <a:spcAft>
                <a:spcPts val="0"/>
              </a:spcAft>
              <a:buClr>
                <a:schemeClr val="dk2"/>
              </a:buClr>
              <a:buSzPts val="2100"/>
              <a:buChar char="•"/>
            </a:pPr>
            <a:r>
              <a:rPr lang="en"/>
              <a:t>If using S3 Object Lock, use the appropriate retention mode.</a:t>
            </a:r>
            <a:endParaRPr/>
          </a:p>
          <a:p>
            <a:pPr indent="-171450" lvl="0" marL="177800" rtl="0" algn="l">
              <a:lnSpc>
                <a:spcPct val="100000"/>
              </a:lnSpc>
              <a:spcBef>
                <a:spcPts val="800"/>
              </a:spcBef>
              <a:spcAft>
                <a:spcPts val="0"/>
              </a:spcAft>
              <a:buClr>
                <a:schemeClr val="dk2"/>
              </a:buClr>
              <a:buSzPts val="2100"/>
              <a:buChar char="•"/>
            </a:pPr>
            <a:r>
              <a:rPr lang="en"/>
              <a:t>Use S3 Block Public Access.</a:t>
            </a:r>
            <a:endParaRPr/>
          </a:p>
          <a:p>
            <a:pPr indent="-171450" lvl="0" marL="177800" rtl="0" algn="l">
              <a:lnSpc>
                <a:spcPct val="100000"/>
              </a:lnSpc>
              <a:spcBef>
                <a:spcPts val="800"/>
              </a:spcBef>
              <a:spcAft>
                <a:spcPts val="0"/>
              </a:spcAft>
              <a:buClr>
                <a:schemeClr val="dk2"/>
              </a:buClr>
              <a:buSzPts val="2100"/>
              <a:buChar char="•"/>
            </a:pPr>
            <a:r>
              <a:rPr lang="en"/>
              <a:t>Upload data to Amazon S3 over SSH File Transfer Protocol (SFTP) through AWS Transfer for SFTP.</a:t>
            </a:r>
            <a:endParaRPr/>
          </a:p>
          <a:p>
            <a:pPr indent="-171450" lvl="0" marL="177800" rtl="0" algn="l">
              <a:lnSpc>
                <a:spcPct val="100000"/>
              </a:lnSpc>
              <a:spcBef>
                <a:spcPts val="800"/>
              </a:spcBef>
              <a:spcAft>
                <a:spcPts val="0"/>
              </a:spcAft>
              <a:buClr>
                <a:schemeClr val="dk2"/>
              </a:buClr>
              <a:buSzPts val="2100"/>
              <a:buChar char="•"/>
            </a:pPr>
            <a:r>
              <a:rPr lang="en"/>
              <a:t>Enable S3 Versioning.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Additional data protection services</a:t>
            </a:r>
            <a:endParaRPr/>
          </a:p>
        </p:txBody>
      </p:sp>
      <p:sp>
        <p:nvSpPr>
          <p:cNvPr id="867" name="Google Shape;867;p100"/>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a:p>
            <a:pPr indent="0" lvl="0" marL="0" rtl="0" algn="l">
              <a:lnSpc>
                <a:spcPct val="100000"/>
              </a:lnSpc>
              <a:spcBef>
                <a:spcPts val="800"/>
              </a:spcBef>
              <a:spcAft>
                <a:spcPts val="0"/>
              </a:spcAft>
              <a:buClr>
                <a:schemeClr val="dk2"/>
              </a:buClr>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01"/>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73" name="Google Shape;873;p101"/>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AWS Secrets Manager</a:t>
            </a:r>
            <a:endParaRPr/>
          </a:p>
        </p:txBody>
      </p:sp>
      <p:sp>
        <p:nvSpPr>
          <p:cNvPr id="874" name="Google Shape;874;p101"/>
          <p:cNvSpPr txBox="1"/>
          <p:nvPr>
            <p:ph idx="1" type="body"/>
          </p:nvPr>
        </p:nvSpPr>
        <p:spPr>
          <a:xfrm>
            <a:off x="274320" y="857250"/>
            <a:ext cx="6227663"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Is a secure and scalable method for managing access to secrets</a:t>
            </a:r>
            <a:endParaRPr/>
          </a:p>
          <a:p>
            <a:pPr indent="-171450" lvl="0" marL="177800" rtl="0" algn="l">
              <a:lnSpc>
                <a:spcPct val="100000"/>
              </a:lnSpc>
              <a:spcBef>
                <a:spcPts val="800"/>
              </a:spcBef>
              <a:spcAft>
                <a:spcPts val="0"/>
              </a:spcAft>
              <a:buClr>
                <a:schemeClr val="dk2"/>
              </a:buClr>
              <a:buSzPts val="2100"/>
              <a:buChar char="•"/>
            </a:pPr>
            <a:r>
              <a:rPr lang="en"/>
              <a:t>Is a way to meet regulatory and compliance requirements</a:t>
            </a:r>
            <a:endParaRPr/>
          </a:p>
          <a:p>
            <a:pPr indent="-171450" lvl="0" marL="177800" rtl="0" algn="l">
              <a:lnSpc>
                <a:spcPct val="100000"/>
              </a:lnSpc>
              <a:spcBef>
                <a:spcPts val="800"/>
              </a:spcBef>
              <a:spcAft>
                <a:spcPts val="0"/>
              </a:spcAft>
              <a:buClr>
                <a:schemeClr val="dk2"/>
              </a:buClr>
              <a:buSzPts val="2100"/>
              <a:buChar char="•"/>
            </a:pPr>
            <a:r>
              <a:rPr lang="en"/>
              <a:t>Rotates secrets safely without breaking applications</a:t>
            </a:r>
            <a:endParaRPr/>
          </a:p>
          <a:p>
            <a:pPr indent="-171450" lvl="0" marL="177800" rtl="0" algn="l">
              <a:lnSpc>
                <a:spcPct val="100000"/>
              </a:lnSpc>
              <a:spcBef>
                <a:spcPts val="800"/>
              </a:spcBef>
              <a:spcAft>
                <a:spcPts val="0"/>
              </a:spcAft>
              <a:buClr>
                <a:schemeClr val="dk2"/>
              </a:buClr>
              <a:buSzPts val="2100"/>
              <a:buChar char="•"/>
            </a:pPr>
            <a:r>
              <a:rPr lang="en"/>
              <a:t>Audits and monitors the lifecycle of secrets</a:t>
            </a:r>
            <a:endParaRPr/>
          </a:p>
          <a:p>
            <a:pPr indent="-171450" lvl="0" marL="177800" rtl="0" algn="l">
              <a:lnSpc>
                <a:spcPct val="100000"/>
              </a:lnSpc>
              <a:spcBef>
                <a:spcPts val="800"/>
              </a:spcBef>
              <a:spcAft>
                <a:spcPts val="0"/>
              </a:spcAft>
              <a:buClr>
                <a:schemeClr val="dk2"/>
              </a:buClr>
              <a:buSzPts val="2100"/>
              <a:buChar char="•"/>
            </a:pPr>
            <a:r>
              <a:rPr lang="en"/>
              <a:t>Helps you to avoid putting secrets in code or config files</a:t>
            </a:r>
            <a:endParaRPr/>
          </a:p>
        </p:txBody>
      </p:sp>
      <p:grpSp>
        <p:nvGrpSpPr>
          <p:cNvPr id="875" name="Google Shape;875;p101"/>
          <p:cNvGrpSpPr/>
          <p:nvPr/>
        </p:nvGrpSpPr>
        <p:grpSpPr>
          <a:xfrm>
            <a:off x="6873826" y="957717"/>
            <a:ext cx="1728216" cy="1614033"/>
            <a:chOff x="9165101" y="1276956"/>
            <a:chExt cx="2304288" cy="2152044"/>
          </a:xfrm>
        </p:grpSpPr>
        <p:pic>
          <p:nvPicPr>
            <p:cNvPr id="876" name="Google Shape;876;p101"/>
            <p:cNvPicPr preferRelativeResize="0"/>
            <p:nvPr/>
          </p:nvPicPr>
          <p:blipFill rotWithShape="1">
            <a:blip r:embed="rId3">
              <a:alphaModFix/>
            </a:blip>
            <a:srcRect b="0" l="0" r="0" t="0"/>
            <a:stretch/>
          </p:blipFill>
          <p:spPr>
            <a:xfrm>
              <a:off x="9768605" y="1276956"/>
              <a:ext cx="1097280" cy="1097280"/>
            </a:xfrm>
            <a:prstGeom prst="rect">
              <a:avLst/>
            </a:prstGeom>
            <a:noFill/>
            <a:ln>
              <a:noFill/>
            </a:ln>
          </p:spPr>
        </p:pic>
        <p:sp>
          <p:nvSpPr>
            <p:cNvPr id="877" name="Google Shape;877;p101"/>
            <p:cNvSpPr txBox="1"/>
            <p:nvPr/>
          </p:nvSpPr>
          <p:spPr>
            <a:xfrm>
              <a:off x="9165101" y="2515906"/>
              <a:ext cx="2304288" cy="913094"/>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AWS Secrets Manager</a:t>
              </a:r>
              <a:endParaRPr sz="1100"/>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2"/>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102"/>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Using Secrets Manager</a:t>
            </a:r>
            <a:endParaRPr/>
          </a:p>
        </p:txBody>
      </p:sp>
      <p:pic>
        <p:nvPicPr>
          <p:cNvPr id="884" name="Google Shape;884;p102"/>
          <p:cNvPicPr preferRelativeResize="0"/>
          <p:nvPr/>
        </p:nvPicPr>
        <p:blipFill rotWithShape="1">
          <a:blip r:embed="rId3">
            <a:alphaModFix/>
          </a:blip>
          <a:srcRect b="0" l="0" r="0" t="0"/>
          <a:stretch/>
        </p:blipFill>
        <p:spPr>
          <a:xfrm>
            <a:off x="916369" y="1215668"/>
            <a:ext cx="7311262" cy="31000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90" name="Google Shape;890;p103"/>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Rotating secrets</a:t>
            </a:r>
            <a:endParaRPr/>
          </a:p>
        </p:txBody>
      </p:sp>
      <p:pic>
        <p:nvPicPr>
          <p:cNvPr id="891" name="Google Shape;891;p103"/>
          <p:cNvPicPr preferRelativeResize="0"/>
          <p:nvPr/>
        </p:nvPicPr>
        <p:blipFill rotWithShape="1">
          <a:blip r:embed="rId3">
            <a:alphaModFix/>
          </a:blip>
          <a:srcRect b="0" l="0" r="0" t="0"/>
          <a:stretch/>
        </p:blipFill>
        <p:spPr>
          <a:xfrm>
            <a:off x="1476074" y="1142303"/>
            <a:ext cx="6108722" cy="339271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97" name="Google Shape;897;p104"/>
          <p:cNvSpPr txBox="1"/>
          <p:nvPr>
            <p:ph type="title"/>
          </p:nvPr>
        </p:nvSpPr>
        <p:spPr>
          <a:xfrm>
            <a:off x="274320" y="226314"/>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Amazon Macie</a:t>
            </a:r>
            <a:endParaRPr/>
          </a:p>
        </p:txBody>
      </p:sp>
      <p:sp>
        <p:nvSpPr>
          <p:cNvPr id="898" name="Google Shape;898;p104"/>
          <p:cNvSpPr txBox="1"/>
          <p:nvPr>
            <p:ph idx="1" type="body"/>
          </p:nvPr>
        </p:nvSpPr>
        <p:spPr>
          <a:xfrm>
            <a:off x="274319" y="857250"/>
            <a:ext cx="6599506" cy="3968812"/>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Recognizes sensitive data such as personally identifiable information (PII), financial information, encryption keys, and credentials</a:t>
            </a:r>
            <a:endParaRPr/>
          </a:p>
          <a:p>
            <a:pPr indent="-171450" lvl="0" marL="177800" rtl="0" algn="l">
              <a:lnSpc>
                <a:spcPct val="100000"/>
              </a:lnSpc>
              <a:spcBef>
                <a:spcPts val="800"/>
              </a:spcBef>
              <a:spcAft>
                <a:spcPts val="0"/>
              </a:spcAft>
              <a:buClr>
                <a:schemeClr val="dk2"/>
              </a:buClr>
              <a:buSzPts val="2100"/>
              <a:buChar char="•"/>
            </a:pPr>
            <a:r>
              <a:rPr lang="en"/>
              <a:t>Allows for custom-defined data types</a:t>
            </a:r>
            <a:endParaRPr/>
          </a:p>
          <a:p>
            <a:pPr indent="-171450" lvl="0" marL="177800" rtl="0" algn="l">
              <a:lnSpc>
                <a:spcPct val="100000"/>
              </a:lnSpc>
              <a:spcBef>
                <a:spcPts val="800"/>
              </a:spcBef>
              <a:spcAft>
                <a:spcPts val="0"/>
              </a:spcAft>
              <a:buClr>
                <a:schemeClr val="dk2"/>
              </a:buClr>
              <a:buSzPts val="2100"/>
              <a:buChar char="•"/>
            </a:pPr>
            <a:r>
              <a:rPr lang="en"/>
              <a:t>Protects data stored in Amazon S3 by monitoring resource policies and ACLs</a:t>
            </a:r>
            <a:endParaRPr/>
          </a:p>
          <a:p>
            <a:pPr indent="-171450" lvl="0" marL="177800" rtl="0" algn="l">
              <a:lnSpc>
                <a:spcPct val="100000"/>
              </a:lnSpc>
              <a:spcBef>
                <a:spcPts val="800"/>
              </a:spcBef>
              <a:spcAft>
                <a:spcPts val="0"/>
              </a:spcAft>
              <a:buClr>
                <a:schemeClr val="dk2"/>
              </a:buClr>
              <a:buSzPts val="2100"/>
              <a:buChar char="•"/>
            </a:pPr>
            <a:r>
              <a:rPr lang="en"/>
              <a:t>Provides full API coverage for management</a:t>
            </a:r>
            <a:endParaRPr/>
          </a:p>
          <a:p>
            <a:pPr indent="-171450" lvl="0" marL="177800" rtl="0" algn="l">
              <a:lnSpc>
                <a:spcPct val="100000"/>
              </a:lnSpc>
              <a:spcBef>
                <a:spcPts val="800"/>
              </a:spcBef>
              <a:spcAft>
                <a:spcPts val="0"/>
              </a:spcAft>
              <a:buClr>
                <a:schemeClr val="dk2"/>
              </a:buClr>
              <a:buSzPts val="2100"/>
              <a:buChar char="•"/>
            </a:pPr>
            <a:r>
              <a:rPr lang="en"/>
              <a:t>Integrates with AWS Organizations</a:t>
            </a:r>
            <a:endParaRPr/>
          </a:p>
        </p:txBody>
      </p:sp>
      <p:pic>
        <p:nvPicPr>
          <p:cNvPr id="899" name="Google Shape;899;p104"/>
          <p:cNvPicPr preferRelativeResize="0"/>
          <p:nvPr/>
        </p:nvPicPr>
        <p:blipFill rotWithShape="1">
          <a:blip r:embed="rId3">
            <a:alphaModFix/>
          </a:blip>
          <a:srcRect b="0" l="0" r="0" t="0"/>
          <a:stretch/>
        </p:blipFill>
        <p:spPr>
          <a:xfrm>
            <a:off x="7326454" y="957717"/>
            <a:ext cx="822960" cy="822960"/>
          </a:xfrm>
          <a:prstGeom prst="rect">
            <a:avLst/>
          </a:prstGeom>
          <a:noFill/>
          <a:ln>
            <a:noFill/>
          </a:ln>
        </p:spPr>
      </p:pic>
      <p:sp>
        <p:nvSpPr>
          <p:cNvPr id="900" name="Google Shape;900;p104"/>
          <p:cNvSpPr txBox="1"/>
          <p:nvPr/>
        </p:nvSpPr>
        <p:spPr>
          <a:xfrm>
            <a:off x="6873826" y="1886930"/>
            <a:ext cx="1728216" cy="68482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400"/>
              <a:buFont typeface="Arial"/>
              <a:buNone/>
            </a:pPr>
            <a:r>
              <a:rPr lang="en" sz="1400">
                <a:solidFill>
                  <a:schemeClr val="dk2"/>
                </a:solidFill>
                <a:latin typeface="Arial"/>
                <a:ea typeface="Arial"/>
                <a:cs typeface="Arial"/>
                <a:sym typeface="Arial"/>
              </a:rPr>
              <a:t>Amazon Macie</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06" name="Google Shape;906;p10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Classify data and monitor its access permissions</a:t>
            </a:r>
            <a:endParaRPr/>
          </a:p>
        </p:txBody>
      </p:sp>
      <p:sp>
        <p:nvSpPr>
          <p:cNvPr id="907" name="Google Shape;907;p105"/>
          <p:cNvSpPr txBox="1"/>
          <p:nvPr>
            <p:ph idx="1" type="body"/>
          </p:nvPr>
        </p:nvSpPr>
        <p:spPr>
          <a:xfrm>
            <a:off x="274320" y="857250"/>
            <a:ext cx="8690918" cy="3968812"/>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2"/>
              </a:buClr>
              <a:buSzPts val="2100"/>
              <a:buChar char="•"/>
            </a:pPr>
            <a:r>
              <a:rPr lang="en"/>
              <a:t>Macie scans and evaluates bucket objects for policy violations and sensitive data.</a:t>
            </a:r>
            <a:endParaRPr/>
          </a:p>
          <a:p>
            <a:pPr indent="-171450" lvl="0" marL="177800" rtl="0" algn="l">
              <a:lnSpc>
                <a:spcPct val="100000"/>
              </a:lnSpc>
              <a:spcBef>
                <a:spcPts val="2300"/>
              </a:spcBef>
              <a:spcAft>
                <a:spcPts val="0"/>
              </a:spcAft>
              <a:buClr>
                <a:schemeClr val="dk2"/>
              </a:buClr>
              <a:buSzPts val="2100"/>
              <a:buChar char="•"/>
            </a:pPr>
            <a:r>
              <a:rPr lang="en"/>
              <a:t>Macie generates findings in real-time for the following:</a:t>
            </a:r>
            <a:endParaRPr/>
          </a:p>
          <a:p>
            <a:pPr indent="-177800" lvl="1" marL="342900" rtl="0" algn="l">
              <a:lnSpc>
                <a:spcPct val="100000"/>
              </a:lnSpc>
              <a:spcBef>
                <a:spcPts val="800"/>
              </a:spcBef>
              <a:spcAft>
                <a:spcPts val="0"/>
              </a:spcAft>
              <a:buClr>
                <a:schemeClr val="dk2"/>
              </a:buClr>
              <a:buSzPts val="1800"/>
              <a:buChar char="•"/>
            </a:pPr>
            <a:r>
              <a:rPr lang="en"/>
              <a:t>Buckets that are public</a:t>
            </a:r>
            <a:endParaRPr/>
          </a:p>
          <a:p>
            <a:pPr indent="-177800" lvl="1" marL="342900" rtl="0" algn="l">
              <a:lnSpc>
                <a:spcPct val="100000"/>
              </a:lnSpc>
              <a:spcBef>
                <a:spcPts val="800"/>
              </a:spcBef>
              <a:spcAft>
                <a:spcPts val="0"/>
              </a:spcAft>
              <a:buClr>
                <a:schemeClr val="dk2"/>
              </a:buClr>
              <a:buSzPts val="1800"/>
              <a:buChar char="•"/>
            </a:pPr>
            <a:r>
              <a:rPr lang="en"/>
              <a:t>Buckets that are not encrypted</a:t>
            </a:r>
            <a:endParaRPr/>
          </a:p>
          <a:p>
            <a:pPr indent="-177800" lvl="1" marL="342900" rtl="0" algn="l">
              <a:lnSpc>
                <a:spcPct val="100000"/>
              </a:lnSpc>
              <a:spcBef>
                <a:spcPts val="800"/>
              </a:spcBef>
              <a:spcAft>
                <a:spcPts val="0"/>
              </a:spcAft>
              <a:buClr>
                <a:schemeClr val="dk2"/>
              </a:buClr>
              <a:buSzPts val="1800"/>
              <a:buChar char="•"/>
            </a:pPr>
            <a:r>
              <a:rPr lang="en"/>
              <a:t>Buckets that are shared or replicated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13" name="Google Shape;913;p10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Macie summary</a:t>
            </a:r>
            <a:endParaRPr/>
          </a:p>
        </p:txBody>
      </p:sp>
      <p:grpSp>
        <p:nvGrpSpPr>
          <p:cNvPr id="914" name="Google Shape;914;p106"/>
          <p:cNvGrpSpPr/>
          <p:nvPr/>
        </p:nvGrpSpPr>
        <p:grpSpPr>
          <a:xfrm>
            <a:off x="475512" y="882785"/>
            <a:ext cx="8192976" cy="3742717"/>
            <a:chOff x="398837" y="1177047"/>
            <a:chExt cx="10923968" cy="4990289"/>
          </a:xfrm>
        </p:grpSpPr>
        <p:pic>
          <p:nvPicPr>
            <p:cNvPr id="915" name="Google Shape;915;p106"/>
            <p:cNvPicPr preferRelativeResize="0"/>
            <p:nvPr/>
          </p:nvPicPr>
          <p:blipFill rotWithShape="1">
            <a:blip r:embed="rId3">
              <a:alphaModFix/>
            </a:blip>
            <a:srcRect b="0" l="0" r="0" t="0"/>
            <a:stretch/>
          </p:blipFill>
          <p:spPr>
            <a:xfrm>
              <a:off x="498256" y="1235413"/>
              <a:ext cx="10727460" cy="4882157"/>
            </a:xfrm>
            <a:prstGeom prst="rect">
              <a:avLst/>
            </a:prstGeom>
            <a:noFill/>
            <a:ln>
              <a:noFill/>
            </a:ln>
            <a:effectLst>
              <a:outerShdw blurRad="50800" rotWithShape="0" algn="tl" dir="2700000" dist="38100">
                <a:srgbClr val="000000">
                  <a:alpha val="42745"/>
                </a:srgbClr>
              </a:outerShdw>
            </a:effectLst>
          </p:spPr>
        </p:pic>
        <p:sp>
          <p:nvSpPr>
            <p:cNvPr id="916" name="Google Shape;916;p106"/>
            <p:cNvSpPr/>
            <p:nvPr/>
          </p:nvSpPr>
          <p:spPr>
            <a:xfrm>
              <a:off x="398837" y="1177047"/>
              <a:ext cx="10923968" cy="4990289"/>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7"/>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22" name="Google Shape;922;p107"/>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Macie findings</a:t>
            </a:r>
            <a:endParaRPr/>
          </a:p>
        </p:txBody>
      </p:sp>
      <p:grpSp>
        <p:nvGrpSpPr>
          <p:cNvPr id="923" name="Google Shape;923;p107"/>
          <p:cNvGrpSpPr/>
          <p:nvPr/>
        </p:nvGrpSpPr>
        <p:grpSpPr>
          <a:xfrm>
            <a:off x="475512" y="882785"/>
            <a:ext cx="8192976" cy="3742717"/>
            <a:chOff x="398837" y="1177047"/>
            <a:chExt cx="10923968" cy="4990289"/>
          </a:xfrm>
        </p:grpSpPr>
        <p:pic>
          <p:nvPicPr>
            <p:cNvPr id="924" name="Google Shape;924;p107"/>
            <p:cNvPicPr preferRelativeResize="0"/>
            <p:nvPr/>
          </p:nvPicPr>
          <p:blipFill rotWithShape="1">
            <a:blip r:embed="rId3">
              <a:alphaModFix/>
            </a:blip>
            <a:srcRect b="0" l="0" r="0" t="0"/>
            <a:stretch/>
          </p:blipFill>
          <p:spPr>
            <a:xfrm>
              <a:off x="457199" y="1292771"/>
              <a:ext cx="10755736" cy="4730301"/>
            </a:xfrm>
            <a:prstGeom prst="rect">
              <a:avLst/>
            </a:prstGeom>
            <a:noFill/>
            <a:ln>
              <a:noFill/>
            </a:ln>
          </p:spPr>
        </p:pic>
        <p:sp>
          <p:nvSpPr>
            <p:cNvPr id="925" name="Google Shape;925;p107"/>
            <p:cNvSpPr/>
            <p:nvPr/>
          </p:nvSpPr>
          <p:spPr>
            <a:xfrm>
              <a:off x="398837" y="1177047"/>
              <a:ext cx="10923968" cy="4990289"/>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3"/>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63"/>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Bank business scenario (2 of 4)</a:t>
            </a:r>
            <a:endParaRPr/>
          </a:p>
        </p:txBody>
      </p:sp>
      <p:pic>
        <p:nvPicPr>
          <p:cNvPr id="567" name="Google Shape;567;p63"/>
          <p:cNvPicPr preferRelativeResize="0"/>
          <p:nvPr/>
        </p:nvPicPr>
        <p:blipFill rotWithShape="1">
          <a:blip r:embed="rId3">
            <a:alphaModFix/>
          </a:blip>
          <a:srcRect b="0" l="0" r="0" t="0"/>
          <a:stretch/>
        </p:blipFill>
        <p:spPr>
          <a:xfrm>
            <a:off x="147665" y="1526991"/>
            <a:ext cx="4390120" cy="2469443"/>
          </a:xfrm>
          <a:prstGeom prst="rect">
            <a:avLst/>
          </a:prstGeom>
          <a:noFill/>
          <a:ln>
            <a:noFill/>
          </a:ln>
        </p:spPr>
      </p:pic>
      <p:pic>
        <p:nvPicPr>
          <p:cNvPr id="568" name="Google Shape;568;p63"/>
          <p:cNvPicPr preferRelativeResize="0"/>
          <p:nvPr/>
        </p:nvPicPr>
        <p:blipFill rotWithShape="1">
          <a:blip r:embed="rId4">
            <a:alphaModFix/>
          </a:blip>
          <a:srcRect b="0" l="0" r="0" t="0"/>
          <a:stretch/>
        </p:blipFill>
        <p:spPr>
          <a:xfrm>
            <a:off x="4606216" y="1526991"/>
            <a:ext cx="4390120" cy="24694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8"/>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31" name="Google Shape;931;p108"/>
          <p:cNvSpPr txBox="1"/>
          <p:nvPr>
            <p:ph type="ctrTitle"/>
          </p:nvPr>
        </p:nvSpPr>
        <p:spPr>
          <a:xfrm>
            <a:off x="182699" y="219074"/>
            <a:ext cx="2970732" cy="1400176"/>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lt1"/>
              </a:buClr>
              <a:buSzPts val="2700"/>
              <a:buFont typeface="Arial"/>
              <a:buNone/>
            </a:pPr>
            <a:r>
              <a:rPr lang="en"/>
              <a:t>Key takeaways: Additional data protection services</a:t>
            </a:r>
            <a:endParaRPr/>
          </a:p>
        </p:txBody>
      </p:sp>
      <p:sp>
        <p:nvSpPr>
          <p:cNvPr id="932" name="Google Shape;932;p108"/>
          <p:cNvSpPr txBox="1"/>
          <p:nvPr>
            <p:ph idx="1" type="body"/>
          </p:nvPr>
        </p:nvSpPr>
        <p:spPr>
          <a:xfrm>
            <a:off x="3444476" y="219074"/>
            <a:ext cx="5517091" cy="4606988"/>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Clr>
                <a:schemeClr val="dk2"/>
              </a:buClr>
              <a:buSzPts val="2100"/>
              <a:buChar char="•"/>
            </a:pPr>
            <a:r>
              <a:rPr lang="en"/>
              <a:t>Secrets Manager helps protect access to applications, services, and IT resources.</a:t>
            </a:r>
            <a:endParaRPr/>
          </a:p>
          <a:p>
            <a:pPr indent="-171450" lvl="0" marL="177800" rtl="0" algn="l">
              <a:lnSpc>
                <a:spcPct val="100000"/>
              </a:lnSpc>
              <a:spcBef>
                <a:spcPts val="800"/>
              </a:spcBef>
              <a:spcAft>
                <a:spcPts val="0"/>
              </a:spcAft>
              <a:buClr>
                <a:schemeClr val="dk2"/>
              </a:buClr>
              <a:buSzPts val="2100"/>
              <a:buChar char="•"/>
            </a:pPr>
            <a:r>
              <a:rPr lang="en"/>
              <a:t>Macie uses machine learning and pattern matching to discover and protect sensitive data in AWS.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4"/>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4"/>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Bank business scenario (3 of 4)</a:t>
            </a:r>
            <a:endParaRPr/>
          </a:p>
        </p:txBody>
      </p:sp>
      <p:pic>
        <p:nvPicPr>
          <p:cNvPr id="575" name="Google Shape;575;p64"/>
          <p:cNvPicPr preferRelativeResize="0"/>
          <p:nvPr/>
        </p:nvPicPr>
        <p:blipFill rotWithShape="1">
          <a:blip r:embed="rId3">
            <a:alphaModFix/>
          </a:blip>
          <a:srcRect b="0" l="0" r="0" t="0"/>
          <a:stretch/>
        </p:blipFill>
        <p:spPr>
          <a:xfrm>
            <a:off x="150876" y="1529334"/>
            <a:ext cx="4390120" cy="2469443"/>
          </a:xfrm>
          <a:prstGeom prst="rect">
            <a:avLst/>
          </a:prstGeom>
          <a:noFill/>
          <a:ln>
            <a:noFill/>
          </a:ln>
        </p:spPr>
      </p:pic>
      <p:pic>
        <p:nvPicPr>
          <p:cNvPr id="576" name="Google Shape;576;p64"/>
          <p:cNvPicPr preferRelativeResize="0"/>
          <p:nvPr/>
        </p:nvPicPr>
        <p:blipFill rotWithShape="1">
          <a:blip r:embed="rId4">
            <a:alphaModFix/>
          </a:blip>
          <a:srcRect b="0" l="0" r="0" t="0"/>
          <a:stretch/>
        </p:blipFill>
        <p:spPr>
          <a:xfrm>
            <a:off x="4608576" y="1529334"/>
            <a:ext cx="4390120" cy="24717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82" name="Google Shape;582;p65"/>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Bank business scenario (4 of 4)</a:t>
            </a:r>
            <a:endParaRPr/>
          </a:p>
        </p:txBody>
      </p:sp>
      <p:pic>
        <p:nvPicPr>
          <p:cNvPr id="583" name="Google Shape;583;p65"/>
          <p:cNvPicPr preferRelativeResize="0"/>
          <p:nvPr/>
        </p:nvPicPr>
        <p:blipFill rotWithShape="1">
          <a:blip r:embed="rId3">
            <a:alphaModFix/>
          </a:blip>
          <a:srcRect b="0" l="0" r="0" t="0"/>
          <a:stretch/>
        </p:blipFill>
        <p:spPr>
          <a:xfrm>
            <a:off x="150876" y="1529334"/>
            <a:ext cx="4390120" cy="2471729"/>
          </a:xfrm>
          <a:prstGeom prst="rect">
            <a:avLst/>
          </a:prstGeom>
          <a:noFill/>
          <a:ln>
            <a:noFill/>
          </a:ln>
        </p:spPr>
      </p:pic>
      <p:pic>
        <p:nvPicPr>
          <p:cNvPr id="584" name="Google Shape;584;p65"/>
          <p:cNvPicPr preferRelativeResize="0"/>
          <p:nvPr/>
        </p:nvPicPr>
        <p:blipFill rotWithShape="1">
          <a:blip r:embed="rId4">
            <a:alphaModFix/>
          </a:blip>
          <a:srcRect b="0" l="0" r="0" t="0"/>
          <a:stretch/>
        </p:blipFill>
        <p:spPr>
          <a:xfrm>
            <a:off x="4608576" y="1529334"/>
            <a:ext cx="4389120" cy="24717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6"/>
          <p:cNvSpPr txBox="1"/>
          <p:nvPr>
            <p:ph idx="12" type="sldNum"/>
          </p:nvPr>
        </p:nvSpPr>
        <p:spPr>
          <a:xfrm>
            <a:off x="8602042" y="4926308"/>
            <a:ext cx="363196" cy="198882"/>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66"/>
          <p:cNvSpPr txBox="1"/>
          <p:nvPr>
            <p:ph type="title"/>
          </p:nvPr>
        </p:nvSpPr>
        <p:spPr>
          <a:xfrm>
            <a:off x="274320" y="224645"/>
            <a:ext cx="8676907" cy="548489"/>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2400"/>
              <a:buFont typeface="Arial"/>
              <a:buNone/>
            </a:pPr>
            <a:r>
              <a:rPr lang="en"/>
              <a:t>Shared responsibility model</a:t>
            </a:r>
            <a:endParaRPr/>
          </a:p>
        </p:txBody>
      </p:sp>
      <p:pic>
        <p:nvPicPr>
          <p:cNvPr descr="Shared responsibility model diagram. See description in slide notes." id="591" name="Google Shape;591;p66"/>
          <p:cNvPicPr preferRelativeResize="0"/>
          <p:nvPr/>
        </p:nvPicPr>
        <p:blipFill rotWithShape="1">
          <a:blip r:embed="rId3">
            <a:alphaModFix/>
          </a:blip>
          <a:srcRect b="0" l="0" r="0" t="0"/>
          <a:stretch/>
        </p:blipFill>
        <p:spPr>
          <a:xfrm>
            <a:off x="1083815" y="802386"/>
            <a:ext cx="6900671" cy="3881628"/>
          </a:xfrm>
          <a:prstGeom prst="rect">
            <a:avLst/>
          </a:prstGeom>
          <a:noFill/>
          <a:ln>
            <a:noFill/>
          </a:ln>
        </p:spPr>
      </p:pic>
      <p:sp>
        <p:nvSpPr>
          <p:cNvPr id="592" name="Google Shape;592;p66"/>
          <p:cNvSpPr/>
          <p:nvPr/>
        </p:nvSpPr>
        <p:spPr>
          <a:xfrm>
            <a:off x="3727614" y="1974293"/>
            <a:ext cx="2742431" cy="655597"/>
          </a:xfrm>
          <a:prstGeom prst="rect">
            <a:avLst/>
          </a:prstGeom>
          <a:noFill/>
          <a:ln cap="flat" cmpd="sng" w="38100">
            <a:solidFill>
              <a:srgbClr val="FFFF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7"/>
          <p:cNvSpPr txBox="1"/>
          <p:nvPr>
            <p:ph type="title"/>
          </p:nvPr>
        </p:nvSpPr>
        <p:spPr>
          <a:xfrm>
            <a:off x="274320" y="274853"/>
            <a:ext cx="6576192" cy="1720454"/>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2"/>
              </a:buClr>
              <a:buSzPts val="3300"/>
              <a:buFont typeface="Arial"/>
              <a:buNone/>
            </a:pPr>
            <a:r>
              <a:rPr lang="en"/>
              <a:t>Protect data at rest</a:t>
            </a:r>
            <a:endParaRPr/>
          </a:p>
        </p:txBody>
      </p:sp>
      <p:sp>
        <p:nvSpPr>
          <p:cNvPr id="598" name="Google Shape;598;p67"/>
          <p:cNvSpPr txBox="1"/>
          <p:nvPr>
            <p:ph idx="1" type="subTitle"/>
          </p:nvPr>
        </p:nvSpPr>
        <p:spPr>
          <a:xfrm>
            <a:off x="274320" y="2016143"/>
            <a:ext cx="6576192" cy="157359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1800"/>
              <a:buNone/>
            </a:pPr>
            <a:r>
              <a:rPr lang="en"/>
              <a:t>Protecting Data in Your Application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